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705" r:id="rId2"/>
    <p:sldMasterId id="2147483707" r:id="rId3"/>
    <p:sldMasterId id="2147483709" r:id="rId4"/>
    <p:sldMasterId id="2147483711" r:id="rId5"/>
    <p:sldMasterId id="2147483713" r:id="rId6"/>
    <p:sldMasterId id="2147483715" r:id="rId7"/>
    <p:sldMasterId id="2147483717" r:id="rId8"/>
  </p:sldMasterIdLst>
  <p:notesMasterIdLst>
    <p:notesMasterId r:id="rId35"/>
  </p:notesMasterIdLst>
  <p:handoutMasterIdLst>
    <p:handoutMasterId r:id="rId36"/>
  </p:handoutMasterIdLst>
  <p:sldIdLst>
    <p:sldId id="290" r:id="rId9"/>
    <p:sldId id="291" r:id="rId10"/>
    <p:sldId id="280" r:id="rId11"/>
    <p:sldId id="282" r:id="rId12"/>
    <p:sldId id="292" r:id="rId13"/>
    <p:sldId id="301" r:id="rId14"/>
    <p:sldId id="302" r:id="rId15"/>
    <p:sldId id="303" r:id="rId16"/>
    <p:sldId id="304" r:id="rId17"/>
    <p:sldId id="305" r:id="rId18"/>
    <p:sldId id="306" r:id="rId19"/>
    <p:sldId id="307" r:id="rId20"/>
    <p:sldId id="308" r:id="rId21"/>
    <p:sldId id="276" r:id="rId22"/>
    <p:sldId id="294" r:id="rId23"/>
    <p:sldId id="295" r:id="rId24"/>
    <p:sldId id="283" r:id="rId25"/>
    <p:sldId id="285" r:id="rId26"/>
    <p:sldId id="296" r:id="rId27"/>
    <p:sldId id="297" r:id="rId28"/>
    <p:sldId id="298" r:id="rId29"/>
    <p:sldId id="265" r:id="rId30"/>
    <p:sldId id="299" r:id="rId31"/>
    <p:sldId id="300" r:id="rId32"/>
    <p:sldId id="309" r:id="rId33"/>
    <p:sldId id="284" r:id="rId34"/>
  </p:sldIdLst>
  <p:sldSz cx="9144000" cy="6858000" type="screen4x3"/>
  <p:notesSz cx="6980238"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85E08"/>
    <a:srgbClr val="FFCC00"/>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6" d="100"/>
          <a:sy n="86" d="100"/>
        </p:scale>
        <p:origin x="-12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1" y="0"/>
            <a:ext cx="3025402" cy="457513"/>
          </a:xfrm>
          <a:prstGeom prst="rect">
            <a:avLst/>
          </a:prstGeom>
          <a:noFill/>
          <a:ln w="9525">
            <a:noFill/>
            <a:miter lim="800000"/>
            <a:headEnd/>
            <a:tailEnd/>
          </a:ln>
          <a:effectLst/>
        </p:spPr>
        <p:txBody>
          <a:bodyPr vert="horz" wrap="square" lIns="92133" tIns="46067" rIns="92133" bIns="46067" numCol="1" anchor="t" anchorCtr="0" compatLnSpc="1">
            <a:prstTxWarp prst="textNoShape">
              <a:avLst/>
            </a:prstTxWarp>
          </a:bodyPr>
          <a:lstStyle>
            <a:lvl1pPr defTabSz="921426" eaLnBrk="1" hangingPunct="1">
              <a:defRPr sz="1200" smtClean="0">
                <a:latin typeface="Arial" charset="0"/>
              </a:defRPr>
            </a:lvl1pPr>
          </a:lstStyle>
          <a:p>
            <a:pPr>
              <a:defRPr/>
            </a:pPr>
            <a:endParaRPr lang="en-US"/>
          </a:p>
        </p:txBody>
      </p:sp>
      <p:sp>
        <p:nvSpPr>
          <p:cNvPr id="65539" name="Rectangle 3"/>
          <p:cNvSpPr>
            <a:spLocks noGrp="1" noChangeArrowheads="1"/>
          </p:cNvSpPr>
          <p:nvPr>
            <p:ph type="dt" sz="quarter" idx="1"/>
          </p:nvPr>
        </p:nvSpPr>
        <p:spPr bwMode="auto">
          <a:xfrm>
            <a:off x="3953256" y="0"/>
            <a:ext cx="3025402" cy="457513"/>
          </a:xfrm>
          <a:prstGeom prst="rect">
            <a:avLst/>
          </a:prstGeom>
          <a:noFill/>
          <a:ln w="9525">
            <a:noFill/>
            <a:miter lim="800000"/>
            <a:headEnd/>
            <a:tailEnd/>
          </a:ln>
          <a:effectLst/>
        </p:spPr>
        <p:txBody>
          <a:bodyPr vert="horz" wrap="square" lIns="92133" tIns="46067" rIns="92133" bIns="46067" numCol="1" anchor="t" anchorCtr="0" compatLnSpc="1">
            <a:prstTxWarp prst="textNoShape">
              <a:avLst/>
            </a:prstTxWarp>
          </a:bodyPr>
          <a:lstStyle>
            <a:lvl1pPr algn="r" defTabSz="921426" eaLnBrk="1" hangingPunct="1">
              <a:defRPr sz="1200" smtClean="0">
                <a:latin typeface="Arial" charset="0"/>
              </a:defRPr>
            </a:lvl1pPr>
          </a:lstStyle>
          <a:p>
            <a:pPr>
              <a:defRPr/>
            </a:pPr>
            <a:r>
              <a:rPr lang="en-US"/>
              <a:t>April 2010</a:t>
            </a:r>
          </a:p>
        </p:txBody>
      </p:sp>
      <p:sp>
        <p:nvSpPr>
          <p:cNvPr id="65540" name="Rectangle 4"/>
          <p:cNvSpPr>
            <a:spLocks noGrp="1" noChangeArrowheads="1"/>
          </p:cNvSpPr>
          <p:nvPr>
            <p:ph type="ftr" sz="quarter" idx="2"/>
          </p:nvPr>
        </p:nvSpPr>
        <p:spPr bwMode="auto">
          <a:xfrm>
            <a:off x="1" y="8684926"/>
            <a:ext cx="3025402" cy="457513"/>
          </a:xfrm>
          <a:prstGeom prst="rect">
            <a:avLst/>
          </a:prstGeom>
          <a:noFill/>
          <a:ln w="9525">
            <a:noFill/>
            <a:miter lim="800000"/>
            <a:headEnd/>
            <a:tailEnd/>
          </a:ln>
          <a:effectLst/>
        </p:spPr>
        <p:txBody>
          <a:bodyPr vert="horz" wrap="square" lIns="92133" tIns="46067" rIns="92133" bIns="46067" numCol="1" anchor="b" anchorCtr="0" compatLnSpc="1">
            <a:prstTxWarp prst="textNoShape">
              <a:avLst/>
            </a:prstTxWarp>
          </a:bodyPr>
          <a:lstStyle>
            <a:lvl1pPr defTabSz="921426" eaLnBrk="1" hangingPunct="1">
              <a:defRPr sz="1200" smtClean="0">
                <a:latin typeface="Arial" charset="0"/>
              </a:defRPr>
            </a:lvl1pPr>
          </a:lstStyle>
          <a:p>
            <a:pPr>
              <a:defRPr/>
            </a:pPr>
            <a:r>
              <a:rPr lang="en-US"/>
              <a:t>ESSIC Business Office</a:t>
            </a:r>
          </a:p>
        </p:txBody>
      </p:sp>
      <p:sp>
        <p:nvSpPr>
          <p:cNvPr id="65541" name="Rectangle 5"/>
          <p:cNvSpPr>
            <a:spLocks noGrp="1" noChangeArrowheads="1"/>
          </p:cNvSpPr>
          <p:nvPr>
            <p:ph type="sldNum" sz="quarter" idx="3"/>
          </p:nvPr>
        </p:nvSpPr>
        <p:spPr bwMode="auto">
          <a:xfrm>
            <a:off x="3953256" y="8684926"/>
            <a:ext cx="3025402" cy="457513"/>
          </a:xfrm>
          <a:prstGeom prst="rect">
            <a:avLst/>
          </a:prstGeom>
          <a:noFill/>
          <a:ln w="9525">
            <a:noFill/>
            <a:miter lim="800000"/>
            <a:headEnd/>
            <a:tailEnd/>
          </a:ln>
          <a:effectLst/>
        </p:spPr>
        <p:txBody>
          <a:bodyPr vert="horz" wrap="square" lIns="92133" tIns="46067" rIns="92133" bIns="46067" numCol="1" anchor="b" anchorCtr="0" compatLnSpc="1">
            <a:prstTxWarp prst="textNoShape">
              <a:avLst/>
            </a:prstTxWarp>
          </a:bodyPr>
          <a:lstStyle>
            <a:lvl1pPr algn="r" defTabSz="921426" eaLnBrk="1" hangingPunct="1">
              <a:defRPr sz="1200" smtClean="0">
                <a:latin typeface="Arial" charset="0"/>
              </a:defRPr>
            </a:lvl1pPr>
          </a:lstStyle>
          <a:p>
            <a:pPr>
              <a:defRPr/>
            </a:pPr>
            <a:fld id="{301E26D5-EC1D-44D0-A77F-7C3FD726C286}" type="slidenum">
              <a:rPr lang="en-US"/>
              <a:pPr>
                <a:defRPr/>
              </a:pPr>
              <a:t>‹#›</a:t>
            </a:fld>
            <a:endParaRPr lang="en-US"/>
          </a:p>
        </p:txBody>
      </p:sp>
    </p:spTree>
    <p:extLst>
      <p:ext uri="{BB962C8B-B14F-4D97-AF65-F5344CB8AC3E}">
        <p14:creationId xmlns:p14="http://schemas.microsoft.com/office/powerpoint/2010/main" val="2116560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3025402" cy="457513"/>
          </a:xfrm>
          <a:prstGeom prst="rect">
            <a:avLst/>
          </a:prstGeom>
          <a:noFill/>
          <a:ln w="9525">
            <a:noFill/>
            <a:miter lim="800000"/>
            <a:headEnd/>
            <a:tailEnd/>
          </a:ln>
          <a:effectLst/>
        </p:spPr>
        <p:txBody>
          <a:bodyPr vert="horz" wrap="square" lIns="92133" tIns="46067" rIns="92133" bIns="46067" numCol="1" anchor="t" anchorCtr="0" compatLnSpc="1">
            <a:prstTxWarp prst="textNoShape">
              <a:avLst/>
            </a:prstTxWarp>
          </a:bodyPr>
          <a:lstStyle>
            <a:lvl1pPr defTabSz="921426" eaLnBrk="1" hangingPunct="1">
              <a:defRPr sz="1200" smtClean="0">
                <a:latin typeface="Arial" charset="0"/>
              </a:defRPr>
            </a:lvl1pPr>
          </a:lstStyle>
          <a:p>
            <a:pPr>
              <a:defRPr/>
            </a:pPr>
            <a:endParaRPr lang="en-US"/>
          </a:p>
        </p:txBody>
      </p:sp>
      <p:sp>
        <p:nvSpPr>
          <p:cNvPr id="63491" name="Rectangle 3"/>
          <p:cNvSpPr>
            <a:spLocks noGrp="1" noChangeArrowheads="1"/>
          </p:cNvSpPr>
          <p:nvPr>
            <p:ph type="dt" idx="1"/>
          </p:nvPr>
        </p:nvSpPr>
        <p:spPr bwMode="auto">
          <a:xfrm>
            <a:off x="3953256" y="0"/>
            <a:ext cx="3025402" cy="457513"/>
          </a:xfrm>
          <a:prstGeom prst="rect">
            <a:avLst/>
          </a:prstGeom>
          <a:noFill/>
          <a:ln w="9525">
            <a:noFill/>
            <a:miter lim="800000"/>
            <a:headEnd/>
            <a:tailEnd/>
          </a:ln>
          <a:effectLst/>
        </p:spPr>
        <p:txBody>
          <a:bodyPr vert="horz" wrap="square" lIns="92133" tIns="46067" rIns="92133" bIns="46067" numCol="1" anchor="t" anchorCtr="0" compatLnSpc="1">
            <a:prstTxWarp prst="textNoShape">
              <a:avLst/>
            </a:prstTxWarp>
          </a:bodyPr>
          <a:lstStyle>
            <a:lvl1pPr algn="r" defTabSz="921426" eaLnBrk="1" hangingPunct="1">
              <a:defRPr sz="1200" smtClean="0">
                <a:latin typeface="Arial" charset="0"/>
              </a:defRPr>
            </a:lvl1pPr>
          </a:lstStyle>
          <a:p>
            <a:pPr>
              <a:defRPr/>
            </a:pPr>
            <a:r>
              <a:rPr lang="en-US"/>
              <a:t>April 2010</a:t>
            </a:r>
          </a:p>
        </p:txBody>
      </p:sp>
      <p:sp>
        <p:nvSpPr>
          <p:cNvPr id="17412" name="Rectangle 4"/>
          <p:cNvSpPr>
            <a:spLocks noGrp="1" noRot="1" noChangeAspect="1" noChangeArrowheads="1" noTextEdit="1"/>
          </p:cNvSpPr>
          <p:nvPr>
            <p:ph type="sldImg" idx="2"/>
          </p:nvPr>
        </p:nvSpPr>
        <p:spPr bwMode="auto">
          <a:xfrm>
            <a:off x="1203325" y="685800"/>
            <a:ext cx="4573588"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sz="quarter" idx="3"/>
          </p:nvPr>
        </p:nvSpPr>
        <p:spPr bwMode="auto">
          <a:xfrm>
            <a:off x="698656" y="4344025"/>
            <a:ext cx="5582926" cy="4114488"/>
          </a:xfrm>
          <a:prstGeom prst="rect">
            <a:avLst/>
          </a:prstGeom>
          <a:noFill/>
          <a:ln w="9525">
            <a:noFill/>
            <a:miter lim="800000"/>
            <a:headEnd/>
            <a:tailEnd/>
          </a:ln>
          <a:effectLst/>
        </p:spPr>
        <p:txBody>
          <a:bodyPr vert="horz" wrap="square" lIns="92133" tIns="46067" rIns="92133" bIns="460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1" y="8684926"/>
            <a:ext cx="3025402" cy="457513"/>
          </a:xfrm>
          <a:prstGeom prst="rect">
            <a:avLst/>
          </a:prstGeom>
          <a:noFill/>
          <a:ln w="9525">
            <a:noFill/>
            <a:miter lim="800000"/>
            <a:headEnd/>
            <a:tailEnd/>
          </a:ln>
          <a:effectLst/>
        </p:spPr>
        <p:txBody>
          <a:bodyPr vert="horz" wrap="square" lIns="92133" tIns="46067" rIns="92133" bIns="46067" numCol="1" anchor="b" anchorCtr="0" compatLnSpc="1">
            <a:prstTxWarp prst="textNoShape">
              <a:avLst/>
            </a:prstTxWarp>
          </a:bodyPr>
          <a:lstStyle>
            <a:lvl1pPr defTabSz="921426" eaLnBrk="1" hangingPunct="1">
              <a:defRPr sz="1200" smtClean="0">
                <a:latin typeface="Arial" charset="0"/>
              </a:defRPr>
            </a:lvl1pPr>
          </a:lstStyle>
          <a:p>
            <a:pPr>
              <a:defRPr/>
            </a:pPr>
            <a:r>
              <a:rPr lang="en-US"/>
              <a:t>ESSIC Business Office</a:t>
            </a:r>
          </a:p>
        </p:txBody>
      </p:sp>
      <p:sp>
        <p:nvSpPr>
          <p:cNvPr id="63495" name="Rectangle 7"/>
          <p:cNvSpPr>
            <a:spLocks noGrp="1" noChangeArrowheads="1"/>
          </p:cNvSpPr>
          <p:nvPr>
            <p:ph type="sldNum" sz="quarter" idx="5"/>
          </p:nvPr>
        </p:nvSpPr>
        <p:spPr bwMode="auto">
          <a:xfrm>
            <a:off x="3953256" y="8684926"/>
            <a:ext cx="3025402" cy="457513"/>
          </a:xfrm>
          <a:prstGeom prst="rect">
            <a:avLst/>
          </a:prstGeom>
          <a:noFill/>
          <a:ln w="9525">
            <a:noFill/>
            <a:miter lim="800000"/>
            <a:headEnd/>
            <a:tailEnd/>
          </a:ln>
          <a:effectLst/>
        </p:spPr>
        <p:txBody>
          <a:bodyPr vert="horz" wrap="square" lIns="92133" tIns="46067" rIns="92133" bIns="46067" numCol="1" anchor="b" anchorCtr="0" compatLnSpc="1">
            <a:prstTxWarp prst="textNoShape">
              <a:avLst/>
            </a:prstTxWarp>
          </a:bodyPr>
          <a:lstStyle>
            <a:lvl1pPr algn="r" defTabSz="921426" eaLnBrk="1" hangingPunct="1">
              <a:defRPr sz="1200" smtClean="0">
                <a:latin typeface="Arial" charset="0"/>
              </a:defRPr>
            </a:lvl1pPr>
          </a:lstStyle>
          <a:p>
            <a:pPr>
              <a:defRPr/>
            </a:pPr>
            <a:fld id="{C6E1A7CA-6BAB-48ED-B947-8037FB234C95}" type="slidenum">
              <a:rPr lang="en-US"/>
              <a:pPr>
                <a:defRPr/>
              </a:pPr>
              <a:t>‹#›</a:t>
            </a:fld>
            <a:endParaRPr lang="en-US"/>
          </a:p>
        </p:txBody>
      </p:sp>
    </p:spTree>
    <p:extLst>
      <p:ext uri="{BB962C8B-B14F-4D97-AF65-F5344CB8AC3E}">
        <p14:creationId xmlns:p14="http://schemas.microsoft.com/office/powerpoint/2010/main" val="104060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0F33D1-60E5-4FA4-A7BD-010D71005FC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12041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invitation</a:t>
            </a:r>
          </a:p>
          <a:p>
            <a:endParaRPr lang="en-US" dirty="0" smtClean="0"/>
          </a:p>
          <a:p>
            <a:r>
              <a:rPr lang="en-US" dirty="0" smtClean="0"/>
              <a:t>What are your specific questions that you would like for us to address during this presentation?</a:t>
            </a:r>
          </a:p>
          <a:p>
            <a:endParaRPr lang="en-US" dirty="0"/>
          </a:p>
          <a:p>
            <a:r>
              <a:rPr lang="en-US" dirty="0" smtClean="0"/>
              <a:t>Note: HR handles the immigration processing for staff positions.  They use </a:t>
            </a:r>
            <a:r>
              <a:rPr lang="en-US" dirty="0" err="1" smtClean="0"/>
              <a:t>Fragomen</a:t>
            </a:r>
            <a:r>
              <a:rPr lang="en-US" dirty="0" smtClean="0"/>
              <a:t>. Refer to “Price List”.  </a:t>
            </a:r>
            <a:r>
              <a:rPr lang="en-US" dirty="0"/>
              <a:t> </a:t>
            </a:r>
            <a:r>
              <a:rPr lang="en-US" dirty="0" smtClean="0"/>
              <a:t>Fees are confidential to UMCP.</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990F33D1-60E5-4FA4-A7BD-010D71005FC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554334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F-1</a:t>
            </a:r>
            <a:r>
              <a:rPr lang="en-US" dirty="0" smtClean="0"/>
              <a:t> </a:t>
            </a:r>
          </a:p>
          <a:p>
            <a:pPr marL="171450" indent="-171450">
              <a:buFont typeface="Arial" panose="020B0604020202020204" pitchFamily="34" charset="0"/>
              <a:buChar char="•"/>
            </a:pPr>
            <a:r>
              <a:rPr lang="en-US" dirty="0" smtClean="0"/>
              <a:t>OPT for 12 months and in some cases STEM OPT for an additional 17 months</a:t>
            </a:r>
          </a:p>
          <a:p>
            <a:pPr marL="171450" indent="-171450">
              <a:buFont typeface="Arial" panose="020B0604020202020204" pitchFamily="34" charset="0"/>
              <a:buChar char="•"/>
            </a:pPr>
            <a:r>
              <a:rPr lang="en-US" dirty="0" smtClean="0"/>
              <a:t>Good strategy for students to use this F-1 benefit at the completion of their program.</a:t>
            </a:r>
          </a:p>
          <a:p>
            <a:pPr marL="171450" indent="-171450">
              <a:buFont typeface="Arial" panose="020B0604020202020204" pitchFamily="34" charset="0"/>
              <a:buChar char="•"/>
            </a:pPr>
            <a:r>
              <a:rPr lang="en-US" dirty="0" smtClean="0"/>
              <a:t>We use it to bridge people to J-1 or H-1B because of the processing times for these visa categories and departments do not give much lead time. </a:t>
            </a:r>
          </a:p>
          <a:p>
            <a:endParaRPr lang="en-US" dirty="0"/>
          </a:p>
          <a:p>
            <a:r>
              <a:rPr lang="en-US" b="1" dirty="0" smtClean="0"/>
              <a:t>J-1 </a:t>
            </a:r>
            <a:r>
              <a:rPr lang="en-US" dirty="0" smtClean="0"/>
              <a:t>– Department of State Exchange Program – non-immigrant</a:t>
            </a:r>
          </a:p>
          <a:p>
            <a:pPr marL="171450" indent="-171450">
              <a:buFont typeface="Arial" panose="020B0604020202020204" pitchFamily="34" charset="0"/>
              <a:buChar char="•"/>
            </a:pPr>
            <a:r>
              <a:rPr lang="en-US" dirty="0" smtClean="0"/>
              <a:t>UM applies for designation to hold the authority to issue the immigration documents in-house. UM holds the authority, responsibility and discretionary decision-making as the sponsor. </a:t>
            </a:r>
          </a:p>
          <a:p>
            <a:pPr marL="171450" indent="-171450">
              <a:buFont typeface="Arial" panose="020B0604020202020204" pitchFamily="34" charset="0"/>
              <a:buChar char="•"/>
            </a:pPr>
            <a:r>
              <a:rPr lang="en-US" dirty="0" smtClean="0"/>
              <a:t>In some cases, carries the 2-year home residency requirement. </a:t>
            </a:r>
          </a:p>
          <a:p>
            <a:pPr marL="171450" indent="-171450">
              <a:buFont typeface="Arial" panose="020B0604020202020204" pitchFamily="34" charset="0"/>
              <a:buChar char="•"/>
            </a:pPr>
            <a:r>
              <a:rPr lang="en-US" dirty="0" smtClean="0"/>
              <a:t>In Prof/Researcher category, carries a 24 month bar</a:t>
            </a:r>
          </a:p>
          <a:p>
            <a:pPr marL="171450" indent="-171450">
              <a:buFont typeface="Arial" panose="020B0604020202020204" pitchFamily="34" charset="0"/>
              <a:buChar char="•"/>
            </a:pPr>
            <a:r>
              <a:rPr lang="en-US" dirty="0" smtClean="0"/>
              <a:t>Appropriate titles: FRA, RA and Visiting titles</a:t>
            </a:r>
          </a:p>
          <a:p>
            <a:pPr marL="171450" indent="-171450">
              <a:buFont typeface="Arial" panose="020B0604020202020204" pitchFamily="34" charset="0"/>
              <a:buChar char="•"/>
            </a:pPr>
            <a:r>
              <a:rPr lang="en-US" dirty="0" smtClean="0"/>
              <a:t>Employment benefits by category = different process</a:t>
            </a:r>
          </a:p>
          <a:p>
            <a:pPr marL="171450" indent="-171450">
              <a:buFont typeface="Arial" panose="020B0604020202020204" pitchFamily="34" charset="0"/>
              <a:buChar char="•"/>
            </a:pPr>
            <a:r>
              <a:rPr lang="en-US" dirty="0" smtClean="0"/>
              <a:t>Case example: J-1 visitor came to campus, checked-in and left to have a baby. Terminated J-1 and lost immigration status.</a:t>
            </a:r>
          </a:p>
          <a:p>
            <a:r>
              <a:rPr lang="en-US" b="1" dirty="0" smtClean="0"/>
              <a:t>H-1</a:t>
            </a:r>
          </a:p>
          <a:p>
            <a:r>
              <a:rPr lang="en-US" dirty="0" smtClean="0"/>
              <a:t>Go-to visa for employment</a:t>
            </a:r>
          </a:p>
          <a:p>
            <a:r>
              <a:rPr lang="en-US" dirty="0" smtClean="0"/>
              <a:t>4</a:t>
            </a:r>
            <a:r>
              <a:rPr lang="en-US" baseline="30000" dirty="0" smtClean="0"/>
              <a:t>th</a:t>
            </a:r>
            <a:r>
              <a:rPr lang="en-US" dirty="0" smtClean="0"/>
              <a:t> year, departments need to start thinking about PR if they wish to keep them. </a:t>
            </a:r>
          </a:p>
          <a:p>
            <a:r>
              <a:rPr lang="en-US" b="1" dirty="0" smtClean="0"/>
              <a:t>O-1</a:t>
            </a:r>
          </a:p>
          <a:p>
            <a:r>
              <a:rPr lang="en-US" dirty="0" smtClean="0"/>
              <a:t>Used in limited cases when H-1B  runs out of time or Employee is subject to 212e</a:t>
            </a:r>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990F33D1-60E5-4FA4-A7BD-010D71005FC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895766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Rectangle 3"/>
            <p:cNvSpPr>
              <a:spLocks noChangeArrowheads="1"/>
            </p:cNvSpPr>
            <p:nvPr/>
          </p:nvSpPr>
          <p:spPr bwMode="ltGray">
            <a:xfrm>
              <a:off x="0" y="0"/>
              <a:ext cx="923" cy="4319"/>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6"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991"/>
              <a:ext cx="920"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5"/>
            <p:cNvSpPr>
              <a:spLocks/>
            </p:cNvSpPr>
            <p:nvPr/>
          </p:nvSpPr>
          <p:spPr bwMode="ltGray">
            <a:xfrm>
              <a:off x="0" y="15"/>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en-US"/>
            </a:p>
          </p:txBody>
        </p:sp>
        <p:sp>
          <p:nvSpPr>
            <p:cNvPr id="8" name="Freeform 6"/>
            <p:cNvSpPr>
              <a:spLocks/>
            </p:cNvSpPr>
            <p:nvPr/>
          </p:nvSpPr>
          <p:spPr bwMode="ltGray">
            <a:xfrm>
              <a:off x="6" y="2087"/>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en-US"/>
            </a:p>
          </p:txBody>
        </p:sp>
        <p:sp>
          <p:nvSpPr>
            <p:cNvPr id="9" name="Freeform 7"/>
            <p:cNvSpPr>
              <a:spLocks/>
            </p:cNvSpPr>
            <p:nvPr/>
          </p:nvSpPr>
          <p:spPr bwMode="ltGray">
            <a:xfrm>
              <a:off x="6" y="3160"/>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en-US"/>
            </a:p>
          </p:txBody>
        </p:sp>
        <p:grpSp>
          <p:nvGrpSpPr>
            <p:cNvPr id="10" name="Group 8"/>
            <p:cNvGrpSpPr>
              <a:grpSpLocks/>
            </p:cNvGrpSpPr>
            <p:nvPr/>
          </p:nvGrpSpPr>
          <p:grpSpPr bwMode="auto">
            <a:xfrm>
              <a:off x="993" y="1940"/>
              <a:ext cx="4766" cy="119"/>
              <a:chOff x="993" y="1940"/>
              <a:chExt cx="4766" cy="119"/>
            </a:xfrm>
          </p:grpSpPr>
          <p:sp>
            <p:nvSpPr>
              <p:cNvPr id="11" name="Rectangle 9"/>
              <p:cNvSpPr>
                <a:spLocks noChangeArrowheads="1"/>
              </p:cNvSpPr>
              <p:nvPr/>
            </p:nvSpPr>
            <p:spPr bwMode="ltGray">
              <a:xfrm>
                <a:off x="996" y="1947"/>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w="9525">
                <a:noFill/>
                <a:miter lim="800000"/>
                <a:headEnd/>
                <a:tailEnd/>
              </a:ln>
              <a:effectLst/>
            </p:spPr>
            <p:txBody>
              <a:bodyPr wrap="none" anchor="ctr"/>
              <a:lstStyle/>
              <a:p>
                <a:pPr>
                  <a:defRPr/>
                </a:pPr>
                <a:endParaRPr lang="en-US"/>
              </a:p>
            </p:txBody>
          </p:sp>
          <p:sp>
            <p:nvSpPr>
              <p:cNvPr id="12" name="Line 10"/>
              <p:cNvSpPr>
                <a:spLocks noChangeShapeType="1"/>
              </p:cNvSpPr>
              <p:nvPr/>
            </p:nvSpPr>
            <p:spPr bwMode="ltGray">
              <a:xfrm>
                <a:off x="999" y="2057"/>
                <a:ext cx="4760" cy="0"/>
              </a:xfrm>
              <a:prstGeom prst="line">
                <a:avLst/>
              </a:prstGeom>
              <a:noFill/>
              <a:ln w="12700">
                <a:solidFill>
                  <a:srgbClr val="996633"/>
                </a:solidFill>
                <a:round/>
                <a:headEnd type="none" w="sm" len="sm"/>
                <a:tailEnd type="none" w="sm" len="sm"/>
              </a:ln>
              <a:effectLst/>
            </p:spPr>
            <p:txBody>
              <a:bodyPr/>
              <a:lstStyle/>
              <a:p>
                <a:pPr>
                  <a:defRPr/>
                </a:pPr>
                <a:endParaRPr lang="en-US"/>
              </a:p>
            </p:txBody>
          </p:sp>
          <p:sp>
            <p:nvSpPr>
              <p:cNvPr id="13" name="Line 11"/>
              <p:cNvSpPr>
                <a:spLocks noChangeShapeType="1"/>
              </p:cNvSpPr>
              <p:nvPr/>
            </p:nvSpPr>
            <p:spPr bwMode="ltGray">
              <a:xfrm>
                <a:off x="999" y="2033"/>
                <a:ext cx="4760" cy="0"/>
              </a:xfrm>
              <a:prstGeom prst="line">
                <a:avLst/>
              </a:prstGeom>
              <a:noFill/>
              <a:ln w="12700">
                <a:solidFill>
                  <a:srgbClr val="996633"/>
                </a:solidFill>
                <a:round/>
                <a:headEnd type="none" w="sm" len="sm"/>
                <a:tailEnd type="none" w="sm" len="sm"/>
              </a:ln>
              <a:effectLst/>
            </p:spPr>
            <p:txBody>
              <a:bodyPr/>
              <a:lstStyle/>
              <a:p>
                <a:pPr>
                  <a:defRPr/>
                </a:pPr>
                <a:endParaRPr lang="en-US"/>
              </a:p>
            </p:txBody>
          </p:sp>
          <p:sp>
            <p:nvSpPr>
              <p:cNvPr id="14" name="Line 12"/>
              <p:cNvSpPr>
                <a:spLocks noChangeShapeType="1"/>
              </p:cNvSpPr>
              <p:nvPr/>
            </p:nvSpPr>
            <p:spPr bwMode="ltGray">
              <a:xfrm>
                <a:off x="999" y="2003"/>
                <a:ext cx="4760" cy="0"/>
              </a:xfrm>
              <a:prstGeom prst="line">
                <a:avLst/>
              </a:prstGeom>
              <a:noFill/>
              <a:ln w="12700">
                <a:solidFill>
                  <a:srgbClr val="996633"/>
                </a:solidFill>
                <a:round/>
                <a:headEnd type="none" w="sm" len="sm"/>
                <a:tailEnd type="none" w="sm" len="sm"/>
              </a:ln>
              <a:effectLst/>
            </p:spPr>
            <p:txBody>
              <a:bodyPr/>
              <a:lstStyle/>
              <a:p>
                <a:pPr>
                  <a:defRPr/>
                </a:pPr>
                <a:endParaRPr lang="en-US"/>
              </a:p>
            </p:txBody>
          </p:sp>
          <p:sp>
            <p:nvSpPr>
              <p:cNvPr id="15" name="Line 13"/>
              <p:cNvSpPr>
                <a:spLocks noChangeShapeType="1"/>
              </p:cNvSpPr>
              <p:nvPr/>
            </p:nvSpPr>
            <p:spPr bwMode="ltGray">
              <a:xfrm>
                <a:off x="999" y="1969"/>
                <a:ext cx="4760" cy="0"/>
              </a:xfrm>
              <a:prstGeom prst="line">
                <a:avLst/>
              </a:prstGeom>
              <a:noFill/>
              <a:ln w="12700">
                <a:solidFill>
                  <a:srgbClr val="996633"/>
                </a:solidFill>
                <a:round/>
                <a:headEnd type="none" w="sm" len="sm"/>
                <a:tailEnd type="none" w="sm" len="sm"/>
              </a:ln>
              <a:effectLst/>
            </p:spPr>
            <p:txBody>
              <a:bodyPr/>
              <a:lstStyle/>
              <a:p>
                <a:pPr>
                  <a:defRPr/>
                </a:pPr>
                <a:endParaRPr lang="en-US"/>
              </a:p>
            </p:txBody>
          </p:sp>
          <p:sp>
            <p:nvSpPr>
              <p:cNvPr id="16" name="Freeform 14"/>
              <p:cNvSpPr>
                <a:spLocks/>
              </p:cNvSpPr>
              <p:nvPr/>
            </p:nvSpPr>
            <p:spPr bwMode="ltGray">
              <a:xfrm>
                <a:off x="993" y="1940"/>
                <a:ext cx="4765" cy="119"/>
              </a:xfrm>
              <a:custGeom>
                <a:avLst/>
                <a:gdLst/>
                <a:ahLst/>
                <a:cxnLst>
                  <a:cxn ang="0">
                    <a:pos x="0" y="118"/>
                  </a:cxn>
                  <a:cxn ang="0">
                    <a:pos x="0" y="0"/>
                  </a:cxn>
                  <a:cxn ang="0">
                    <a:pos x="4764" y="0"/>
                  </a:cxn>
                </a:cxnLst>
                <a:rect l="0" t="0" r="r" b="b"/>
                <a:pathLst>
                  <a:path w="4765" h="119">
                    <a:moveTo>
                      <a:pt x="0" y="118"/>
                    </a:moveTo>
                    <a:lnTo>
                      <a:pt x="0" y="0"/>
                    </a:lnTo>
                    <a:lnTo>
                      <a:pt x="4764" y="0"/>
                    </a:lnTo>
                  </a:path>
                </a:pathLst>
              </a:custGeom>
              <a:noFill/>
              <a:ln w="12700" cap="rnd" cmpd="sng">
                <a:solidFill>
                  <a:srgbClr val="FFCC66"/>
                </a:solidFill>
                <a:prstDash val="solid"/>
                <a:round/>
                <a:headEnd type="none" w="sm" len="sm"/>
                <a:tailEnd type="none" w="sm" len="sm"/>
              </a:ln>
              <a:effectLst/>
            </p:spPr>
            <p:txBody>
              <a:bodyPr/>
              <a:lstStyle/>
              <a:p>
                <a:pPr>
                  <a:defRPr/>
                </a:pPr>
                <a:endParaRPr lang="en-US"/>
              </a:p>
            </p:txBody>
          </p:sp>
        </p:grpSp>
      </p:grpSp>
      <p:sp>
        <p:nvSpPr>
          <p:cNvPr id="37903" name="Rectangle 15"/>
          <p:cNvSpPr>
            <a:spLocks noGrp="1" noChangeArrowheads="1"/>
          </p:cNvSpPr>
          <p:nvPr>
            <p:ph type="ctrTitle" sz="quarter"/>
          </p:nvPr>
        </p:nvSpPr>
        <p:spPr>
          <a:xfrm>
            <a:off x="1371600" y="1600200"/>
            <a:ext cx="7772400" cy="1143000"/>
          </a:xfrm>
        </p:spPr>
        <p:txBody>
          <a:bodyPr anchor="b"/>
          <a:lstStyle>
            <a:lvl1pPr>
              <a:defRPr/>
            </a:lvl1pPr>
          </a:lstStyle>
          <a:p>
            <a:r>
              <a:rPr lang="en-US"/>
              <a:t>Click to edit Master title style</a:t>
            </a:r>
          </a:p>
        </p:txBody>
      </p:sp>
      <p:sp>
        <p:nvSpPr>
          <p:cNvPr id="37904" name="Rectangle 16"/>
          <p:cNvSpPr>
            <a:spLocks noGrp="1" noChangeArrowheads="1"/>
          </p:cNvSpPr>
          <p:nvPr>
            <p:ph type="subTitle" sz="quarter" idx="1"/>
          </p:nvPr>
        </p:nvSpPr>
        <p:spPr>
          <a:xfrm>
            <a:off x="2057400" y="3733800"/>
            <a:ext cx="6400800" cy="1752600"/>
          </a:xfrm>
        </p:spPr>
        <p:txBody>
          <a:bodyPr/>
          <a:lstStyle>
            <a:lvl1pPr marL="0" indent="0" algn="ctr">
              <a:buFontTx/>
              <a:buNone/>
              <a:defRPr/>
            </a:lvl1pPr>
          </a:lstStyle>
          <a:p>
            <a:r>
              <a:rPr lang="en-US"/>
              <a:t>Click to edit Master subtitle style</a:t>
            </a:r>
          </a:p>
        </p:txBody>
      </p:sp>
      <p:sp>
        <p:nvSpPr>
          <p:cNvPr id="17" name="Rectangle 17"/>
          <p:cNvSpPr>
            <a:spLocks noGrp="1" noChangeArrowheads="1"/>
          </p:cNvSpPr>
          <p:nvPr>
            <p:ph type="dt" sz="quarter" idx="10"/>
          </p:nvPr>
        </p:nvSpPr>
        <p:spPr/>
        <p:txBody>
          <a:bodyPr/>
          <a:lstStyle>
            <a:lvl1pPr>
              <a:defRPr smtClean="0"/>
            </a:lvl1pPr>
          </a:lstStyle>
          <a:p>
            <a:pPr>
              <a:defRPr/>
            </a:pPr>
            <a:r>
              <a:rPr lang="en-US"/>
              <a:t>April 2010</a:t>
            </a:r>
          </a:p>
        </p:txBody>
      </p:sp>
      <p:sp>
        <p:nvSpPr>
          <p:cNvPr id="18" name="Rectangle 18"/>
          <p:cNvSpPr>
            <a:spLocks noGrp="1" noChangeArrowheads="1"/>
          </p:cNvSpPr>
          <p:nvPr>
            <p:ph type="ftr" sz="quarter" idx="11"/>
          </p:nvPr>
        </p:nvSpPr>
        <p:spPr/>
        <p:txBody>
          <a:bodyPr/>
          <a:lstStyle>
            <a:lvl1pPr>
              <a:defRPr smtClean="0"/>
            </a:lvl1pPr>
          </a:lstStyle>
          <a:p>
            <a:pPr>
              <a:defRPr/>
            </a:pPr>
            <a:r>
              <a:rPr lang="en-US"/>
              <a:t>ESSIC Business Office</a:t>
            </a:r>
          </a:p>
        </p:txBody>
      </p:sp>
      <p:sp>
        <p:nvSpPr>
          <p:cNvPr id="19" name="Rectangle 19"/>
          <p:cNvSpPr>
            <a:spLocks noGrp="1" noChangeArrowheads="1"/>
          </p:cNvSpPr>
          <p:nvPr>
            <p:ph type="sldNum" sz="quarter" idx="12"/>
          </p:nvPr>
        </p:nvSpPr>
        <p:spPr/>
        <p:txBody>
          <a:bodyPr/>
          <a:lstStyle>
            <a:lvl1pPr>
              <a:defRPr smtClean="0"/>
            </a:lvl1pPr>
          </a:lstStyle>
          <a:p>
            <a:pPr>
              <a:defRPr/>
            </a:pPr>
            <a:fld id="{C68DEE2D-B099-4A28-BE69-94D9F4A98DEB}" type="slidenum">
              <a:rPr lang="en-US"/>
              <a:pPr>
                <a:defRPr/>
              </a:pPr>
              <a:t>‹#›</a:t>
            </a:fld>
            <a:endParaRPr lang="en-US"/>
          </a:p>
        </p:txBody>
      </p:sp>
    </p:spTree>
    <p:extLst>
      <p:ext uri="{BB962C8B-B14F-4D97-AF65-F5344CB8AC3E}">
        <p14:creationId xmlns:p14="http://schemas.microsoft.com/office/powerpoint/2010/main" val="16608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5"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6" name="Rectangle 20"/>
          <p:cNvSpPr>
            <a:spLocks noGrp="1" noChangeArrowheads="1"/>
          </p:cNvSpPr>
          <p:nvPr>
            <p:ph type="sldNum" sz="quarter" idx="12"/>
          </p:nvPr>
        </p:nvSpPr>
        <p:spPr>
          <a:ln/>
        </p:spPr>
        <p:txBody>
          <a:bodyPr/>
          <a:lstStyle>
            <a:lvl1pPr>
              <a:defRPr/>
            </a:lvl1pPr>
          </a:lstStyle>
          <a:p>
            <a:pPr>
              <a:defRPr/>
            </a:pPr>
            <a:fld id="{69C3C105-207E-42FD-AFCD-5B75DECDCD83}" type="slidenum">
              <a:rPr lang="en-US"/>
              <a:pPr>
                <a:defRPr/>
              </a:pPr>
              <a:t>‹#›</a:t>
            </a:fld>
            <a:endParaRPr lang="en-US"/>
          </a:p>
        </p:txBody>
      </p:sp>
    </p:spTree>
    <p:extLst>
      <p:ext uri="{BB962C8B-B14F-4D97-AF65-F5344CB8AC3E}">
        <p14:creationId xmlns:p14="http://schemas.microsoft.com/office/powerpoint/2010/main" val="1164070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5"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6" name="Rectangle 20"/>
          <p:cNvSpPr>
            <a:spLocks noGrp="1" noChangeArrowheads="1"/>
          </p:cNvSpPr>
          <p:nvPr>
            <p:ph type="sldNum" sz="quarter" idx="12"/>
          </p:nvPr>
        </p:nvSpPr>
        <p:spPr>
          <a:ln/>
        </p:spPr>
        <p:txBody>
          <a:bodyPr/>
          <a:lstStyle>
            <a:lvl1pPr>
              <a:defRPr/>
            </a:lvl1pPr>
          </a:lstStyle>
          <a:p>
            <a:pPr>
              <a:defRPr/>
            </a:pPr>
            <a:fld id="{9118827E-923B-4047-B412-E67DD92C5238}" type="slidenum">
              <a:rPr lang="en-US"/>
              <a:pPr>
                <a:defRPr/>
              </a:pPr>
              <a:t>‹#›</a:t>
            </a:fld>
            <a:endParaRPr lang="en-US"/>
          </a:p>
        </p:txBody>
      </p:sp>
    </p:spTree>
    <p:extLst>
      <p:ext uri="{BB962C8B-B14F-4D97-AF65-F5344CB8AC3E}">
        <p14:creationId xmlns:p14="http://schemas.microsoft.com/office/powerpoint/2010/main" val="3517505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E99603-0AD0-4028-925A-33F1A0530FFA}" type="datetimeFigureOut">
              <a:rPr lang="en-US" smtClean="0">
                <a:solidFill>
                  <a:prstClr val="white">
                    <a:tint val="75000"/>
                  </a:prstClr>
                </a:solidFill>
              </a:rPr>
              <a:pPr/>
              <a:t>9/30/2015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054F822-9467-4DB0-AE39-B641F5DE76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02290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99603-0AD0-4028-925A-33F1A0530FFA}" type="datetimeFigureOut">
              <a:rPr lang="en-US" smtClean="0">
                <a:solidFill>
                  <a:prstClr val="white">
                    <a:tint val="75000"/>
                  </a:prstClr>
                </a:solidFill>
              </a:rPr>
              <a:pPr/>
              <a:t>9/30/2015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054F822-9467-4DB0-AE39-B641F5DE76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5348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99603-0AD0-4028-925A-33F1A0530FFA}" type="datetimeFigureOut">
              <a:rPr lang="en-US" smtClean="0">
                <a:solidFill>
                  <a:prstClr val="white">
                    <a:tint val="75000"/>
                  </a:prstClr>
                </a:solidFill>
              </a:rPr>
              <a:pPr/>
              <a:t>9/30/2015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054F822-9467-4DB0-AE39-B641F5DE76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5348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99603-0AD0-4028-925A-33F1A0530FFA}" type="datetimeFigureOut">
              <a:rPr lang="en-US" smtClean="0">
                <a:solidFill>
                  <a:prstClr val="white">
                    <a:tint val="75000"/>
                  </a:prstClr>
                </a:solidFill>
              </a:rPr>
              <a:pPr/>
              <a:t>9/30/2015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054F822-9467-4DB0-AE39-B641F5DE76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5348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99603-0AD0-4028-925A-33F1A0530FFA}" type="datetimeFigureOut">
              <a:rPr lang="en-US" smtClean="0">
                <a:solidFill>
                  <a:prstClr val="white">
                    <a:tint val="75000"/>
                  </a:prstClr>
                </a:solidFill>
              </a:rPr>
              <a:pPr/>
              <a:t>9/30/2015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054F822-9467-4DB0-AE39-B641F5DE76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5348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99603-0AD0-4028-925A-33F1A0530FFA}" type="datetimeFigureOut">
              <a:rPr lang="en-US" smtClean="0">
                <a:solidFill>
                  <a:prstClr val="white">
                    <a:tint val="75000"/>
                  </a:prstClr>
                </a:solidFill>
              </a:rPr>
              <a:pPr/>
              <a:t>9/30/2015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054F822-9467-4DB0-AE39-B641F5DE76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5348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99603-0AD0-4028-925A-33F1A0530FFA}" type="datetimeFigureOut">
              <a:rPr lang="en-US" smtClean="0">
                <a:solidFill>
                  <a:prstClr val="white">
                    <a:tint val="75000"/>
                  </a:prstClr>
                </a:solidFill>
              </a:rPr>
              <a:pPr/>
              <a:t>9/30/2015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054F822-9467-4DB0-AE39-B641F5DE76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534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5"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6" name="Rectangle 20"/>
          <p:cNvSpPr>
            <a:spLocks noGrp="1" noChangeArrowheads="1"/>
          </p:cNvSpPr>
          <p:nvPr>
            <p:ph type="sldNum" sz="quarter" idx="12"/>
          </p:nvPr>
        </p:nvSpPr>
        <p:spPr>
          <a:ln/>
        </p:spPr>
        <p:txBody>
          <a:bodyPr/>
          <a:lstStyle>
            <a:lvl1pPr>
              <a:defRPr/>
            </a:lvl1pPr>
          </a:lstStyle>
          <a:p>
            <a:pPr>
              <a:defRPr/>
            </a:pPr>
            <a:fld id="{7A1E5191-0D77-48C5-BE7E-6130DB64C413}" type="slidenum">
              <a:rPr lang="en-US"/>
              <a:pPr>
                <a:defRPr/>
              </a:pPr>
              <a:t>‹#›</a:t>
            </a:fld>
            <a:endParaRPr lang="en-US"/>
          </a:p>
        </p:txBody>
      </p:sp>
    </p:spTree>
    <p:extLst>
      <p:ext uri="{BB962C8B-B14F-4D97-AF65-F5344CB8AC3E}">
        <p14:creationId xmlns:p14="http://schemas.microsoft.com/office/powerpoint/2010/main" val="155702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5"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6" name="Rectangle 20"/>
          <p:cNvSpPr>
            <a:spLocks noGrp="1" noChangeArrowheads="1"/>
          </p:cNvSpPr>
          <p:nvPr>
            <p:ph type="sldNum" sz="quarter" idx="12"/>
          </p:nvPr>
        </p:nvSpPr>
        <p:spPr>
          <a:ln/>
        </p:spPr>
        <p:txBody>
          <a:bodyPr/>
          <a:lstStyle>
            <a:lvl1pPr>
              <a:defRPr/>
            </a:lvl1pPr>
          </a:lstStyle>
          <a:p>
            <a:pPr>
              <a:defRPr/>
            </a:pPr>
            <a:fld id="{5139859A-115D-49E2-8D71-F0B639B39085}" type="slidenum">
              <a:rPr lang="en-US"/>
              <a:pPr>
                <a:defRPr/>
              </a:pPr>
              <a:t>‹#›</a:t>
            </a:fld>
            <a:endParaRPr lang="en-US"/>
          </a:p>
        </p:txBody>
      </p:sp>
    </p:spTree>
    <p:extLst>
      <p:ext uri="{BB962C8B-B14F-4D97-AF65-F5344CB8AC3E}">
        <p14:creationId xmlns:p14="http://schemas.microsoft.com/office/powerpoint/2010/main" val="143594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2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6"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7" name="Rectangle 20"/>
          <p:cNvSpPr>
            <a:spLocks noGrp="1" noChangeArrowheads="1"/>
          </p:cNvSpPr>
          <p:nvPr>
            <p:ph type="sldNum" sz="quarter" idx="12"/>
          </p:nvPr>
        </p:nvSpPr>
        <p:spPr>
          <a:ln/>
        </p:spPr>
        <p:txBody>
          <a:bodyPr/>
          <a:lstStyle>
            <a:lvl1pPr>
              <a:defRPr/>
            </a:lvl1pPr>
          </a:lstStyle>
          <a:p>
            <a:pPr>
              <a:defRPr/>
            </a:pPr>
            <a:fld id="{72A45A25-CD6F-4584-BF61-5CFD562074F8}" type="slidenum">
              <a:rPr lang="en-US"/>
              <a:pPr>
                <a:defRPr/>
              </a:pPr>
              <a:t>‹#›</a:t>
            </a:fld>
            <a:endParaRPr lang="en-US"/>
          </a:p>
        </p:txBody>
      </p:sp>
    </p:spTree>
    <p:extLst>
      <p:ext uri="{BB962C8B-B14F-4D97-AF65-F5344CB8AC3E}">
        <p14:creationId xmlns:p14="http://schemas.microsoft.com/office/powerpoint/2010/main" val="374159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8"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9" name="Rectangle 20"/>
          <p:cNvSpPr>
            <a:spLocks noGrp="1" noChangeArrowheads="1"/>
          </p:cNvSpPr>
          <p:nvPr>
            <p:ph type="sldNum" sz="quarter" idx="12"/>
          </p:nvPr>
        </p:nvSpPr>
        <p:spPr>
          <a:ln/>
        </p:spPr>
        <p:txBody>
          <a:bodyPr/>
          <a:lstStyle>
            <a:lvl1pPr>
              <a:defRPr/>
            </a:lvl1pPr>
          </a:lstStyle>
          <a:p>
            <a:pPr>
              <a:defRPr/>
            </a:pPr>
            <a:fld id="{B0128F8C-CBDB-485C-B8EE-1CA891B97E6D}" type="slidenum">
              <a:rPr lang="en-US"/>
              <a:pPr>
                <a:defRPr/>
              </a:pPr>
              <a:t>‹#›</a:t>
            </a:fld>
            <a:endParaRPr lang="en-US"/>
          </a:p>
        </p:txBody>
      </p:sp>
    </p:spTree>
    <p:extLst>
      <p:ext uri="{BB962C8B-B14F-4D97-AF65-F5344CB8AC3E}">
        <p14:creationId xmlns:p14="http://schemas.microsoft.com/office/powerpoint/2010/main" val="491151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4"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5" name="Rectangle 20"/>
          <p:cNvSpPr>
            <a:spLocks noGrp="1" noChangeArrowheads="1"/>
          </p:cNvSpPr>
          <p:nvPr>
            <p:ph type="sldNum" sz="quarter" idx="12"/>
          </p:nvPr>
        </p:nvSpPr>
        <p:spPr>
          <a:ln/>
        </p:spPr>
        <p:txBody>
          <a:bodyPr/>
          <a:lstStyle>
            <a:lvl1pPr>
              <a:defRPr/>
            </a:lvl1pPr>
          </a:lstStyle>
          <a:p>
            <a:pPr>
              <a:defRPr/>
            </a:pPr>
            <a:fld id="{7996332E-F5A2-4F44-99D6-9A54D0F20FE1}" type="slidenum">
              <a:rPr lang="en-US"/>
              <a:pPr>
                <a:defRPr/>
              </a:pPr>
              <a:t>‹#›</a:t>
            </a:fld>
            <a:endParaRPr lang="en-US"/>
          </a:p>
        </p:txBody>
      </p:sp>
    </p:spTree>
    <p:extLst>
      <p:ext uri="{BB962C8B-B14F-4D97-AF65-F5344CB8AC3E}">
        <p14:creationId xmlns:p14="http://schemas.microsoft.com/office/powerpoint/2010/main" val="15801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3"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4" name="Rectangle 20"/>
          <p:cNvSpPr>
            <a:spLocks noGrp="1" noChangeArrowheads="1"/>
          </p:cNvSpPr>
          <p:nvPr>
            <p:ph type="sldNum" sz="quarter" idx="12"/>
          </p:nvPr>
        </p:nvSpPr>
        <p:spPr>
          <a:ln/>
        </p:spPr>
        <p:txBody>
          <a:bodyPr/>
          <a:lstStyle>
            <a:lvl1pPr>
              <a:defRPr/>
            </a:lvl1pPr>
          </a:lstStyle>
          <a:p>
            <a:pPr>
              <a:defRPr/>
            </a:pPr>
            <a:fld id="{5F738B97-A6D0-43FB-81C0-29FFEF050059}" type="slidenum">
              <a:rPr lang="en-US"/>
              <a:pPr>
                <a:defRPr/>
              </a:pPr>
              <a:t>‹#›</a:t>
            </a:fld>
            <a:endParaRPr lang="en-US"/>
          </a:p>
        </p:txBody>
      </p:sp>
    </p:spTree>
    <p:extLst>
      <p:ext uri="{BB962C8B-B14F-4D97-AF65-F5344CB8AC3E}">
        <p14:creationId xmlns:p14="http://schemas.microsoft.com/office/powerpoint/2010/main" val="122059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6"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7" name="Rectangle 20"/>
          <p:cNvSpPr>
            <a:spLocks noGrp="1" noChangeArrowheads="1"/>
          </p:cNvSpPr>
          <p:nvPr>
            <p:ph type="sldNum" sz="quarter" idx="12"/>
          </p:nvPr>
        </p:nvSpPr>
        <p:spPr>
          <a:ln/>
        </p:spPr>
        <p:txBody>
          <a:bodyPr/>
          <a:lstStyle>
            <a:lvl1pPr>
              <a:defRPr/>
            </a:lvl1pPr>
          </a:lstStyle>
          <a:p>
            <a:pPr>
              <a:defRPr/>
            </a:pPr>
            <a:fld id="{05290CE9-A5F4-4336-9331-987C3BBE0373}" type="slidenum">
              <a:rPr lang="en-US"/>
              <a:pPr>
                <a:defRPr/>
              </a:pPr>
              <a:t>‹#›</a:t>
            </a:fld>
            <a:endParaRPr lang="en-US"/>
          </a:p>
        </p:txBody>
      </p:sp>
    </p:spTree>
    <p:extLst>
      <p:ext uri="{BB962C8B-B14F-4D97-AF65-F5344CB8AC3E}">
        <p14:creationId xmlns:p14="http://schemas.microsoft.com/office/powerpoint/2010/main" val="24045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pPr>
              <a:defRPr/>
            </a:pPr>
            <a:r>
              <a:rPr lang="en-US"/>
              <a:t>April 2010</a:t>
            </a:r>
          </a:p>
        </p:txBody>
      </p:sp>
      <p:sp>
        <p:nvSpPr>
          <p:cNvPr id="6" name="Rectangle 19"/>
          <p:cNvSpPr>
            <a:spLocks noGrp="1" noChangeArrowheads="1"/>
          </p:cNvSpPr>
          <p:nvPr>
            <p:ph type="ftr" sz="quarter" idx="11"/>
          </p:nvPr>
        </p:nvSpPr>
        <p:spPr>
          <a:ln/>
        </p:spPr>
        <p:txBody>
          <a:bodyPr/>
          <a:lstStyle>
            <a:lvl1pPr>
              <a:defRPr/>
            </a:lvl1pPr>
          </a:lstStyle>
          <a:p>
            <a:pPr>
              <a:defRPr/>
            </a:pPr>
            <a:r>
              <a:rPr lang="en-US"/>
              <a:t>ESSIC Business Office</a:t>
            </a:r>
          </a:p>
        </p:txBody>
      </p:sp>
      <p:sp>
        <p:nvSpPr>
          <p:cNvPr id="7" name="Rectangle 20"/>
          <p:cNvSpPr>
            <a:spLocks noGrp="1" noChangeArrowheads="1"/>
          </p:cNvSpPr>
          <p:nvPr>
            <p:ph type="sldNum" sz="quarter" idx="12"/>
          </p:nvPr>
        </p:nvSpPr>
        <p:spPr>
          <a:ln/>
        </p:spPr>
        <p:txBody>
          <a:bodyPr/>
          <a:lstStyle>
            <a:lvl1pPr>
              <a:defRPr/>
            </a:lvl1pPr>
          </a:lstStyle>
          <a:p>
            <a:pPr>
              <a:defRPr/>
            </a:pPr>
            <a:fld id="{DD089AC9-EB8E-4F84-89A0-697FAD3551DB}" type="slidenum">
              <a:rPr lang="en-US"/>
              <a:pPr>
                <a:defRPr/>
              </a:pPr>
              <a:t>‹#›</a:t>
            </a:fld>
            <a:endParaRPr lang="en-US"/>
          </a:p>
        </p:txBody>
      </p:sp>
    </p:spTree>
    <p:extLst>
      <p:ext uri="{BB962C8B-B14F-4D97-AF65-F5344CB8AC3E}">
        <p14:creationId xmlns:p14="http://schemas.microsoft.com/office/powerpoint/2010/main" val="1312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5E08"/>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grpSp>
          <p:nvGrpSpPr>
            <p:cNvPr id="1032" name="Group 3"/>
            <p:cNvGrpSpPr>
              <a:grpSpLocks/>
            </p:cNvGrpSpPr>
            <p:nvPr/>
          </p:nvGrpSpPr>
          <p:grpSpPr bwMode="auto">
            <a:xfrm>
              <a:off x="0" y="0"/>
              <a:ext cx="926" cy="4319"/>
              <a:chOff x="0" y="0"/>
              <a:chExt cx="926" cy="4319"/>
            </a:xfrm>
          </p:grpSpPr>
          <p:sp>
            <p:nvSpPr>
              <p:cNvPr id="36868" name="Rectangle 4"/>
              <p:cNvSpPr>
                <a:spLocks noChangeArrowheads="1"/>
              </p:cNvSpPr>
              <p:nvPr/>
            </p:nvSpPr>
            <p:spPr bwMode="ltGray">
              <a:xfrm>
                <a:off x="0" y="0"/>
                <a:ext cx="923" cy="4319"/>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1041" name="Picture 5"/>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6" y="31"/>
                <a:ext cx="920" cy="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Freeform 6"/>
              <p:cNvSpPr>
                <a:spLocks/>
              </p:cNvSpPr>
              <p:nvPr/>
            </p:nvSpPr>
            <p:spPr bwMode="ltGray">
              <a:xfrm>
                <a:off x="6" y="1023"/>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en-US"/>
              </a:p>
            </p:txBody>
          </p:sp>
          <p:sp>
            <p:nvSpPr>
              <p:cNvPr id="36871" name="Freeform 7"/>
              <p:cNvSpPr>
                <a:spLocks/>
              </p:cNvSpPr>
              <p:nvPr/>
            </p:nvSpPr>
            <p:spPr bwMode="ltGray">
              <a:xfrm>
                <a:off x="6" y="2087"/>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en-US"/>
              </a:p>
            </p:txBody>
          </p:sp>
          <p:sp>
            <p:nvSpPr>
              <p:cNvPr id="36872" name="Freeform 8"/>
              <p:cNvSpPr>
                <a:spLocks/>
              </p:cNvSpPr>
              <p:nvPr/>
            </p:nvSpPr>
            <p:spPr bwMode="ltGray">
              <a:xfrm>
                <a:off x="6" y="3160"/>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en-US"/>
              </a:p>
            </p:txBody>
          </p:sp>
        </p:grpSp>
        <p:grpSp>
          <p:nvGrpSpPr>
            <p:cNvPr id="1033" name="Group 9"/>
            <p:cNvGrpSpPr>
              <a:grpSpLocks/>
            </p:cNvGrpSpPr>
            <p:nvPr/>
          </p:nvGrpSpPr>
          <p:grpSpPr bwMode="auto">
            <a:xfrm>
              <a:off x="993" y="1028"/>
              <a:ext cx="4766" cy="119"/>
              <a:chOff x="993" y="1028"/>
              <a:chExt cx="4766" cy="119"/>
            </a:xfrm>
          </p:grpSpPr>
          <p:sp>
            <p:nvSpPr>
              <p:cNvPr id="36874" name="Rectangle 10"/>
              <p:cNvSpPr>
                <a:spLocks noChangeArrowheads="1"/>
              </p:cNvSpPr>
              <p:nvPr/>
            </p:nvSpPr>
            <p:spPr bwMode="ltGray">
              <a:xfrm>
                <a:off x="996" y="1035"/>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w="9525">
                <a:noFill/>
                <a:miter lim="800000"/>
                <a:headEnd/>
                <a:tailEnd/>
              </a:ln>
              <a:effectLst/>
            </p:spPr>
            <p:txBody>
              <a:bodyPr wrap="none" anchor="ctr"/>
              <a:lstStyle/>
              <a:p>
                <a:pPr>
                  <a:defRPr/>
                </a:pPr>
                <a:endParaRPr lang="en-US"/>
              </a:p>
            </p:txBody>
          </p:sp>
          <p:sp>
            <p:nvSpPr>
              <p:cNvPr id="36875" name="Line 11"/>
              <p:cNvSpPr>
                <a:spLocks noChangeShapeType="1"/>
              </p:cNvSpPr>
              <p:nvPr/>
            </p:nvSpPr>
            <p:spPr bwMode="ltGray">
              <a:xfrm>
                <a:off x="999" y="1145"/>
                <a:ext cx="4760" cy="0"/>
              </a:xfrm>
              <a:prstGeom prst="line">
                <a:avLst/>
              </a:prstGeom>
              <a:noFill/>
              <a:ln w="12700">
                <a:solidFill>
                  <a:srgbClr val="996633"/>
                </a:solidFill>
                <a:round/>
                <a:headEnd type="none" w="sm" len="sm"/>
                <a:tailEnd type="none" w="sm" len="sm"/>
              </a:ln>
              <a:effectLst/>
            </p:spPr>
            <p:txBody>
              <a:bodyPr/>
              <a:lstStyle/>
              <a:p>
                <a:pPr>
                  <a:defRPr/>
                </a:pPr>
                <a:endParaRPr lang="en-US"/>
              </a:p>
            </p:txBody>
          </p:sp>
          <p:sp>
            <p:nvSpPr>
              <p:cNvPr id="36876" name="Line 12"/>
              <p:cNvSpPr>
                <a:spLocks noChangeShapeType="1"/>
              </p:cNvSpPr>
              <p:nvPr/>
            </p:nvSpPr>
            <p:spPr bwMode="ltGray">
              <a:xfrm>
                <a:off x="999" y="1121"/>
                <a:ext cx="4760" cy="0"/>
              </a:xfrm>
              <a:prstGeom prst="line">
                <a:avLst/>
              </a:prstGeom>
              <a:noFill/>
              <a:ln w="12700">
                <a:solidFill>
                  <a:srgbClr val="996633"/>
                </a:solidFill>
                <a:round/>
                <a:headEnd type="none" w="sm" len="sm"/>
                <a:tailEnd type="none" w="sm" len="sm"/>
              </a:ln>
              <a:effectLst/>
            </p:spPr>
            <p:txBody>
              <a:bodyPr/>
              <a:lstStyle/>
              <a:p>
                <a:pPr>
                  <a:defRPr/>
                </a:pPr>
                <a:endParaRPr lang="en-US"/>
              </a:p>
            </p:txBody>
          </p:sp>
          <p:sp>
            <p:nvSpPr>
              <p:cNvPr id="36877" name="Line 13"/>
              <p:cNvSpPr>
                <a:spLocks noChangeShapeType="1"/>
              </p:cNvSpPr>
              <p:nvPr/>
            </p:nvSpPr>
            <p:spPr bwMode="ltGray">
              <a:xfrm>
                <a:off x="999" y="1091"/>
                <a:ext cx="4760" cy="0"/>
              </a:xfrm>
              <a:prstGeom prst="line">
                <a:avLst/>
              </a:prstGeom>
              <a:noFill/>
              <a:ln w="12700">
                <a:solidFill>
                  <a:srgbClr val="996633"/>
                </a:solidFill>
                <a:round/>
                <a:headEnd type="none" w="sm" len="sm"/>
                <a:tailEnd type="none" w="sm" len="sm"/>
              </a:ln>
              <a:effectLst/>
            </p:spPr>
            <p:txBody>
              <a:bodyPr/>
              <a:lstStyle/>
              <a:p>
                <a:pPr>
                  <a:defRPr/>
                </a:pPr>
                <a:endParaRPr lang="en-US"/>
              </a:p>
            </p:txBody>
          </p:sp>
          <p:sp>
            <p:nvSpPr>
              <p:cNvPr id="36878" name="Line 14"/>
              <p:cNvSpPr>
                <a:spLocks noChangeShapeType="1"/>
              </p:cNvSpPr>
              <p:nvPr/>
            </p:nvSpPr>
            <p:spPr bwMode="ltGray">
              <a:xfrm>
                <a:off x="999" y="1057"/>
                <a:ext cx="4760" cy="0"/>
              </a:xfrm>
              <a:prstGeom prst="line">
                <a:avLst/>
              </a:prstGeom>
              <a:noFill/>
              <a:ln w="12700">
                <a:solidFill>
                  <a:srgbClr val="996633"/>
                </a:solidFill>
                <a:round/>
                <a:headEnd type="none" w="sm" len="sm"/>
                <a:tailEnd type="none" w="sm" len="sm"/>
              </a:ln>
              <a:effectLst/>
            </p:spPr>
            <p:txBody>
              <a:bodyPr/>
              <a:lstStyle/>
              <a:p>
                <a:pPr>
                  <a:defRPr/>
                </a:pPr>
                <a:endParaRPr lang="en-US"/>
              </a:p>
            </p:txBody>
          </p:sp>
          <p:sp>
            <p:nvSpPr>
              <p:cNvPr id="36879" name="Freeform 15"/>
              <p:cNvSpPr>
                <a:spLocks/>
              </p:cNvSpPr>
              <p:nvPr/>
            </p:nvSpPr>
            <p:spPr bwMode="ltGray">
              <a:xfrm>
                <a:off x="993" y="1028"/>
                <a:ext cx="4765" cy="119"/>
              </a:xfrm>
              <a:custGeom>
                <a:avLst/>
                <a:gdLst/>
                <a:ahLst/>
                <a:cxnLst>
                  <a:cxn ang="0">
                    <a:pos x="0" y="118"/>
                  </a:cxn>
                  <a:cxn ang="0">
                    <a:pos x="0" y="0"/>
                  </a:cxn>
                  <a:cxn ang="0">
                    <a:pos x="4764" y="0"/>
                  </a:cxn>
                </a:cxnLst>
                <a:rect l="0" t="0" r="r" b="b"/>
                <a:pathLst>
                  <a:path w="4765" h="119">
                    <a:moveTo>
                      <a:pt x="0" y="118"/>
                    </a:moveTo>
                    <a:lnTo>
                      <a:pt x="0" y="0"/>
                    </a:lnTo>
                    <a:lnTo>
                      <a:pt x="4764" y="0"/>
                    </a:lnTo>
                  </a:path>
                </a:pathLst>
              </a:custGeom>
              <a:noFill/>
              <a:ln w="12700" cap="rnd" cmpd="sng">
                <a:solidFill>
                  <a:srgbClr val="FFCC66"/>
                </a:solidFill>
                <a:prstDash val="solid"/>
                <a:round/>
                <a:headEnd type="none" w="sm" len="sm"/>
                <a:tailEnd type="none" w="sm" len="sm"/>
              </a:ln>
              <a:effectLst/>
            </p:spPr>
            <p:txBody>
              <a:bodyPr/>
              <a:lstStyle/>
              <a:p>
                <a:pPr>
                  <a:defRPr/>
                </a:pPr>
                <a:endParaRPr lang="en-US"/>
              </a:p>
            </p:txBody>
          </p:sp>
        </p:grpSp>
      </p:grpSp>
      <p:sp>
        <p:nvSpPr>
          <p:cNvPr id="1027" name="Rectangle 16"/>
          <p:cNvSpPr>
            <a:spLocks noGrp="1" noChangeArrowheads="1"/>
          </p:cNvSpPr>
          <p:nvPr>
            <p:ph type="title"/>
          </p:nvPr>
        </p:nvSpPr>
        <p:spPr bwMode="auto">
          <a:xfrm>
            <a:off x="1370013"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7"/>
          <p:cNvSpPr>
            <a:spLocks noGrp="1" noChangeArrowheads="1"/>
          </p:cNvSpPr>
          <p:nvPr>
            <p:ph type="body" idx="1"/>
          </p:nvPr>
        </p:nvSpPr>
        <p:spPr bwMode="auto">
          <a:xfrm>
            <a:off x="13700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82" name="Rectangle 18"/>
          <p:cNvSpPr>
            <a:spLocks noGrp="1" noChangeArrowheads="1"/>
          </p:cNvSpPr>
          <p:nvPr>
            <p:ph type="dt" sz="half" idx="2"/>
          </p:nvPr>
        </p:nvSpPr>
        <p:spPr bwMode="auto">
          <a:xfrm>
            <a:off x="13589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tx2"/>
                </a:solidFill>
              </a:defRPr>
            </a:lvl1pPr>
          </a:lstStyle>
          <a:p>
            <a:pPr>
              <a:defRPr/>
            </a:pPr>
            <a:r>
              <a:rPr lang="en-US"/>
              <a:t>April 2010</a:t>
            </a:r>
          </a:p>
        </p:txBody>
      </p:sp>
      <p:sp>
        <p:nvSpPr>
          <p:cNvPr id="36883" name="Rectangle 19"/>
          <p:cNvSpPr>
            <a:spLocks noGrp="1" noChangeArrowheads="1"/>
          </p:cNvSpPr>
          <p:nvPr>
            <p:ph type="ftr" sz="quarter" idx="3"/>
          </p:nvPr>
        </p:nvSpPr>
        <p:spPr bwMode="auto">
          <a:xfrm>
            <a:off x="37973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tx2"/>
                </a:solidFill>
              </a:defRPr>
            </a:lvl1pPr>
          </a:lstStyle>
          <a:p>
            <a:pPr>
              <a:defRPr/>
            </a:pPr>
            <a:r>
              <a:rPr lang="en-US"/>
              <a:t>ESSIC Business Office</a:t>
            </a:r>
          </a:p>
        </p:txBody>
      </p:sp>
      <p:sp>
        <p:nvSpPr>
          <p:cNvPr id="36884" name="Rectangle 20"/>
          <p:cNvSpPr>
            <a:spLocks noGrp="1" noChangeArrowheads="1"/>
          </p:cNvSpPr>
          <p:nvPr>
            <p:ph type="sldNum" sz="quarter" idx="4"/>
          </p:nvPr>
        </p:nvSpPr>
        <p:spPr bwMode="auto">
          <a:xfrm>
            <a:off x="72263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tx2"/>
                </a:solidFill>
              </a:defRPr>
            </a:lvl1pPr>
          </a:lstStyle>
          <a:p>
            <a:pPr>
              <a:defRPr/>
            </a:pPr>
            <a:fld id="{72923C7A-74BB-422C-86B9-344FCFF49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dt="0"/>
  <p:txStyles>
    <p:titleStyle>
      <a:lvl1pPr algn="ctr" rtl="0" eaLnBrk="0" fontAlgn="base" hangingPunct="0">
        <a:spcBef>
          <a:spcPct val="0"/>
        </a:spcBef>
        <a:spcAft>
          <a:spcPct val="0"/>
        </a:spcAft>
        <a:defRPr sz="4400" i="1">
          <a:solidFill>
            <a:schemeClr val="tx2"/>
          </a:solidFill>
          <a:latin typeface="+mj-lt"/>
          <a:ea typeface="+mj-ea"/>
          <a:cs typeface="+mj-cs"/>
        </a:defRPr>
      </a:lvl1pPr>
      <a:lvl2pPr algn="ctr" rtl="0" eaLnBrk="0" fontAlgn="base" hangingPunct="0">
        <a:spcBef>
          <a:spcPct val="0"/>
        </a:spcBef>
        <a:spcAft>
          <a:spcPct val="0"/>
        </a:spcAft>
        <a:defRPr sz="4400" i="1">
          <a:solidFill>
            <a:schemeClr val="tx2"/>
          </a:solidFill>
          <a:latin typeface="Times New Roman" pitchFamily="18" charset="0"/>
        </a:defRPr>
      </a:lvl2pPr>
      <a:lvl3pPr algn="ctr" rtl="0" eaLnBrk="0" fontAlgn="base" hangingPunct="0">
        <a:spcBef>
          <a:spcPct val="0"/>
        </a:spcBef>
        <a:spcAft>
          <a:spcPct val="0"/>
        </a:spcAft>
        <a:defRPr sz="4400" i="1">
          <a:solidFill>
            <a:schemeClr val="tx2"/>
          </a:solidFill>
          <a:latin typeface="Times New Roman" pitchFamily="18" charset="0"/>
        </a:defRPr>
      </a:lvl3pPr>
      <a:lvl4pPr algn="ctr" rtl="0" eaLnBrk="0" fontAlgn="base" hangingPunct="0">
        <a:spcBef>
          <a:spcPct val="0"/>
        </a:spcBef>
        <a:spcAft>
          <a:spcPct val="0"/>
        </a:spcAft>
        <a:defRPr sz="4400" i="1">
          <a:solidFill>
            <a:schemeClr val="tx2"/>
          </a:solidFill>
          <a:latin typeface="Times New Roman" pitchFamily="18" charset="0"/>
        </a:defRPr>
      </a:lvl4pPr>
      <a:lvl5pPr algn="ctr" rtl="0" eaLnBrk="0" fontAlgn="base" hangingPunct="0">
        <a:spcBef>
          <a:spcPct val="0"/>
        </a:spcBef>
        <a:spcAft>
          <a:spcPct val="0"/>
        </a:spcAft>
        <a:defRPr sz="4400" i="1">
          <a:solidFill>
            <a:schemeClr val="tx2"/>
          </a:solidFill>
          <a:latin typeface="Times New Roman" pitchFamily="18" charset="0"/>
        </a:defRPr>
      </a:lvl5pPr>
      <a:lvl6pPr marL="457200" algn="ctr" rtl="0" eaLnBrk="0" fontAlgn="base" hangingPunct="0">
        <a:spcBef>
          <a:spcPct val="0"/>
        </a:spcBef>
        <a:spcAft>
          <a:spcPct val="0"/>
        </a:spcAft>
        <a:defRPr sz="4400" i="1">
          <a:solidFill>
            <a:schemeClr val="tx2"/>
          </a:solidFill>
          <a:latin typeface="Times New Roman" pitchFamily="18" charset="0"/>
        </a:defRPr>
      </a:lvl6pPr>
      <a:lvl7pPr marL="914400" algn="ctr" rtl="0" eaLnBrk="0" fontAlgn="base" hangingPunct="0">
        <a:spcBef>
          <a:spcPct val="0"/>
        </a:spcBef>
        <a:spcAft>
          <a:spcPct val="0"/>
        </a:spcAft>
        <a:defRPr sz="4400" i="1">
          <a:solidFill>
            <a:schemeClr val="tx2"/>
          </a:solidFill>
          <a:latin typeface="Times New Roman" pitchFamily="18" charset="0"/>
        </a:defRPr>
      </a:lvl7pPr>
      <a:lvl8pPr marL="1371600" algn="ctr" rtl="0" eaLnBrk="0" fontAlgn="base" hangingPunct="0">
        <a:spcBef>
          <a:spcPct val="0"/>
        </a:spcBef>
        <a:spcAft>
          <a:spcPct val="0"/>
        </a:spcAft>
        <a:defRPr sz="4400" i="1">
          <a:solidFill>
            <a:schemeClr val="tx2"/>
          </a:solidFill>
          <a:latin typeface="Times New Roman" pitchFamily="18" charset="0"/>
        </a:defRPr>
      </a:lvl8pPr>
      <a:lvl9pPr marL="1828800" algn="ctr"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6E99603-0AD0-4028-925A-33F1A0530FFA}" type="datetimeFigureOut">
              <a:rPr lang="en-US" smtClean="0">
                <a:solidFill>
                  <a:prstClr val="white">
                    <a:tint val="75000"/>
                  </a:prstClr>
                </a:solidFill>
                <a:latin typeface="Calibri"/>
              </a:rPr>
              <a:pPr eaLnBrk="1" fontAlgn="auto" hangingPunct="1">
                <a:spcBef>
                  <a:spcPts val="0"/>
                </a:spcBef>
                <a:spcAft>
                  <a:spcPts val="0"/>
                </a:spcAft>
              </a:pPr>
              <a:t>9/30/2015</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054F822-9467-4DB0-AE39-B641F5DE767E}" type="slidenum">
              <a:rPr lang="en-US" smtClean="0">
                <a:solidFill>
                  <a:prstClr val="white">
                    <a:tint val="75000"/>
                  </a:prstClr>
                </a:solidFill>
                <a:latin typeface="Calibri"/>
              </a:rPr>
              <a:pPr eaLnBrk="1" fontAlgn="auto" hangingPunct="1">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329625495"/>
      </p:ext>
    </p:extLst>
  </p:cSld>
  <p:clrMap bg1="dk1" tx1="lt1" bg2="dk2" tx2="lt2" accent1="accent1" accent2="accent2" accent3="accent3" accent4="accent4" accent5="accent5" accent6="accent6" hlink="hlink" folHlink="folHlink"/>
  <p:sldLayoutIdLst>
    <p:sldLayoutId id="214748370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6E99603-0AD0-4028-925A-33F1A0530FFA}" type="datetimeFigureOut">
              <a:rPr lang="en-US" smtClean="0">
                <a:solidFill>
                  <a:prstClr val="white">
                    <a:tint val="75000"/>
                  </a:prstClr>
                </a:solidFill>
                <a:latin typeface="Calibri"/>
              </a:rPr>
              <a:pPr eaLnBrk="1" fontAlgn="auto" hangingPunct="1">
                <a:spcBef>
                  <a:spcPts val="0"/>
                </a:spcBef>
                <a:spcAft>
                  <a:spcPts val="0"/>
                </a:spcAft>
              </a:pPr>
              <a:t>9/30/2015</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054F822-9467-4DB0-AE39-B641F5DE767E}" type="slidenum">
              <a:rPr lang="en-US" smtClean="0">
                <a:solidFill>
                  <a:prstClr val="white">
                    <a:tint val="75000"/>
                  </a:prstClr>
                </a:solidFill>
                <a:latin typeface="Calibri"/>
              </a:rPr>
              <a:pPr eaLnBrk="1" fontAlgn="auto" hangingPunct="1">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329625495"/>
      </p:ext>
    </p:extLst>
  </p:cSld>
  <p:clrMap bg1="dk1" tx1="lt1" bg2="dk2" tx2="lt2" accent1="accent1" accent2="accent2" accent3="accent3" accent4="accent4" accent5="accent5" accent6="accent6" hlink="hlink" folHlink="folHlink"/>
  <p:sldLayoutIdLst>
    <p:sldLayoutId id="21474837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6E99603-0AD0-4028-925A-33F1A0530FFA}" type="datetimeFigureOut">
              <a:rPr lang="en-US" smtClean="0">
                <a:solidFill>
                  <a:prstClr val="white">
                    <a:tint val="75000"/>
                  </a:prstClr>
                </a:solidFill>
                <a:latin typeface="Calibri"/>
              </a:rPr>
              <a:pPr eaLnBrk="1" fontAlgn="auto" hangingPunct="1">
                <a:spcBef>
                  <a:spcPts val="0"/>
                </a:spcBef>
                <a:spcAft>
                  <a:spcPts val="0"/>
                </a:spcAft>
              </a:pPr>
              <a:t>9/30/2015</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054F822-9467-4DB0-AE39-B641F5DE767E}" type="slidenum">
              <a:rPr lang="en-US" smtClean="0">
                <a:solidFill>
                  <a:prstClr val="white">
                    <a:tint val="75000"/>
                  </a:prstClr>
                </a:solidFill>
                <a:latin typeface="Calibri"/>
              </a:rPr>
              <a:pPr eaLnBrk="1" fontAlgn="auto" hangingPunct="1">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329625495"/>
      </p:ext>
    </p:extLst>
  </p:cSld>
  <p:clrMap bg1="dk1" tx1="lt1" bg2="dk2" tx2="lt2" accent1="accent1" accent2="accent2" accent3="accent3" accent4="accent4" accent5="accent5" accent6="accent6" hlink="hlink" folHlink="folHlink"/>
  <p:sldLayoutIdLst>
    <p:sldLayoutId id="214748371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6E99603-0AD0-4028-925A-33F1A0530FFA}" type="datetimeFigureOut">
              <a:rPr lang="en-US" smtClean="0">
                <a:solidFill>
                  <a:prstClr val="white">
                    <a:tint val="75000"/>
                  </a:prstClr>
                </a:solidFill>
                <a:latin typeface="Calibri"/>
              </a:rPr>
              <a:pPr eaLnBrk="1" fontAlgn="auto" hangingPunct="1">
                <a:spcBef>
                  <a:spcPts val="0"/>
                </a:spcBef>
                <a:spcAft>
                  <a:spcPts val="0"/>
                </a:spcAft>
              </a:pPr>
              <a:t>9/30/2015</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054F822-9467-4DB0-AE39-B641F5DE767E}" type="slidenum">
              <a:rPr lang="en-US" smtClean="0">
                <a:solidFill>
                  <a:prstClr val="white">
                    <a:tint val="75000"/>
                  </a:prstClr>
                </a:solidFill>
                <a:latin typeface="Calibri"/>
              </a:rPr>
              <a:pPr eaLnBrk="1" fontAlgn="auto" hangingPunct="1">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329625495"/>
      </p:ext>
    </p:extLst>
  </p:cSld>
  <p:clrMap bg1="dk1" tx1="lt1" bg2="dk2" tx2="lt2" accent1="accent1" accent2="accent2" accent3="accent3" accent4="accent4" accent5="accent5" accent6="accent6" hlink="hlink" folHlink="folHlink"/>
  <p:sldLayoutIdLst>
    <p:sldLayoutId id="214748371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6E99603-0AD0-4028-925A-33F1A0530FFA}" type="datetimeFigureOut">
              <a:rPr lang="en-US" smtClean="0">
                <a:solidFill>
                  <a:prstClr val="white">
                    <a:tint val="75000"/>
                  </a:prstClr>
                </a:solidFill>
                <a:latin typeface="Calibri"/>
              </a:rPr>
              <a:pPr eaLnBrk="1" fontAlgn="auto" hangingPunct="1">
                <a:spcBef>
                  <a:spcPts val="0"/>
                </a:spcBef>
                <a:spcAft>
                  <a:spcPts val="0"/>
                </a:spcAft>
              </a:pPr>
              <a:t>9/30/2015</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054F822-9467-4DB0-AE39-B641F5DE767E}" type="slidenum">
              <a:rPr lang="en-US" smtClean="0">
                <a:solidFill>
                  <a:prstClr val="white">
                    <a:tint val="75000"/>
                  </a:prstClr>
                </a:solidFill>
                <a:latin typeface="Calibri"/>
              </a:rPr>
              <a:pPr eaLnBrk="1" fontAlgn="auto" hangingPunct="1">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329625495"/>
      </p:ext>
    </p:extLst>
  </p:cSld>
  <p:clrMap bg1="dk1" tx1="lt1" bg2="dk2" tx2="lt2" accent1="accent1" accent2="accent2" accent3="accent3" accent4="accent4" accent5="accent5" accent6="accent6" hlink="hlink" folHlink="folHlink"/>
  <p:sldLayoutIdLst>
    <p:sldLayoutId id="214748371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6E99603-0AD0-4028-925A-33F1A0530FFA}" type="datetimeFigureOut">
              <a:rPr lang="en-US" smtClean="0">
                <a:solidFill>
                  <a:prstClr val="white">
                    <a:tint val="75000"/>
                  </a:prstClr>
                </a:solidFill>
                <a:latin typeface="Calibri"/>
              </a:rPr>
              <a:pPr eaLnBrk="1" fontAlgn="auto" hangingPunct="1">
                <a:spcBef>
                  <a:spcPts val="0"/>
                </a:spcBef>
                <a:spcAft>
                  <a:spcPts val="0"/>
                </a:spcAft>
              </a:pPr>
              <a:t>9/30/2015</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054F822-9467-4DB0-AE39-B641F5DE767E}" type="slidenum">
              <a:rPr lang="en-US" smtClean="0">
                <a:solidFill>
                  <a:prstClr val="white">
                    <a:tint val="75000"/>
                  </a:prstClr>
                </a:solidFill>
                <a:latin typeface="Calibri"/>
              </a:rPr>
              <a:pPr eaLnBrk="1" fontAlgn="auto" hangingPunct="1">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329625495"/>
      </p:ext>
    </p:extLst>
  </p:cSld>
  <p:clrMap bg1="dk1" tx1="lt1" bg2="dk2" tx2="lt2" accent1="accent1" accent2="accent2" accent3="accent3" accent4="accent4" accent5="accent5" accent6="accent6" hlink="hlink" folHlink="folHlink"/>
  <p:sldLayoutIdLst>
    <p:sldLayoutId id="214748371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6E99603-0AD0-4028-925A-33F1A0530FFA}" type="datetimeFigureOut">
              <a:rPr lang="en-US" smtClean="0">
                <a:solidFill>
                  <a:prstClr val="white">
                    <a:tint val="75000"/>
                  </a:prstClr>
                </a:solidFill>
                <a:latin typeface="Calibri"/>
              </a:rPr>
              <a:pPr eaLnBrk="1" fontAlgn="auto" hangingPunct="1">
                <a:spcBef>
                  <a:spcPts val="0"/>
                </a:spcBef>
                <a:spcAft>
                  <a:spcPts val="0"/>
                </a:spcAft>
              </a:pPr>
              <a:t>9/30/2015</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054F822-9467-4DB0-AE39-B641F5DE767E}" type="slidenum">
              <a:rPr lang="en-US" smtClean="0">
                <a:solidFill>
                  <a:prstClr val="white">
                    <a:tint val="75000"/>
                  </a:prstClr>
                </a:solidFill>
                <a:latin typeface="Calibri"/>
              </a:rPr>
              <a:pPr eaLnBrk="1" fontAlgn="auto" hangingPunct="1">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329625495"/>
      </p:ext>
    </p:extLst>
  </p:cSld>
  <p:clrMap bg1="dk1" tx1="lt1" bg2="dk2" tx2="lt2" accent1="accent1" accent2="accent2" accent3="accent3" accent4="accent4" accent5="accent5" accent6="accent6" hlink="hlink" folHlink="folHlink"/>
  <p:sldLayoutIdLst>
    <p:sldLayoutId id="214748371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hyperlink" Target="https://ecf.dcd.uscourts.gov/cgi-bin/show_public_doc?2014cv0529-43" TargetMode="Externa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ESSIC Administrative, Financial and Technical Structure</a:t>
            </a:r>
            <a:endParaRPr lang="en-US" dirty="0">
              <a:solidFill>
                <a:schemeClr val="bg1"/>
              </a:solidFill>
            </a:endParaRP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ESSIC Business Office</a:t>
            </a:r>
            <a:endParaRPr lang="en-US" dirty="0"/>
          </a:p>
        </p:txBody>
      </p:sp>
      <p:sp>
        <p:nvSpPr>
          <p:cNvPr id="5" name="Slide Number Placeholder 4"/>
          <p:cNvSpPr>
            <a:spLocks noGrp="1"/>
          </p:cNvSpPr>
          <p:nvPr>
            <p:ph type="sldNum" sz="quarter" idx="12"/>
          </p:nvPr>
        </p:nvSpPr>
        <p:spPr/>
        <p:txBody>
          <a:bodyPr/>
          <a:lstStyle/>
          <a:p>
            <a:pPr>
              <a:defRPr/>
            </a:pPr>
            <a:fld id="{7A1E5191-0D77-48C5-BE7E-6130DB64C413}" type="slidenum">
              <a:rPr lang="en-US" smtClean="0"/>
              <a:pPr>
                <a:defRPr/>
              </a:pPr>
              <a:t>1</a:t>
            </a:fld>
            <a:endParaRPr lang="en-US"/>
          </a:p>
        </p:txBody>
      </p:sp>
      <p:sp>
        <p:nvSpPr>
          <p:cNvPr id="6" name="Rectangle 5"/>
          <p:cNvSpPr/>
          <p:nvPr/>
        </p:nvSpPr>
        <p:spPr bwMode="auto">
          <a:xfrm>
            <a:off x="3048000" y="2667000"/>
            <a:ext cx="4419600" cy="2628900"/>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500" b="1" dirty="0" smtClean="0"/>
              <a:t>ESSIC Business Office</a:t>
            </a:r>
          </a:p>
          <a:p>
            <a:pPr marL="0" marR="0" indent="0" algn="ctr" defTabSz="914400" rtl="0" eaLnBrk="0" fontAlgn="base" latinLnBrk="0" hangingPunct="0">
              <a:lnSpc>
                <a:spcPct val="100000"/>
              </a:lnSpc>
              <a:spcBef>
                <a:spcPct val="0"/>
              </a:spcBef>
              <a:spcAft>
                <a:spcPct val="0"/>
              </a:spcAft>
              <a:buClrTx/>
              <a:buSzTx/>
              <a:buFontTx/>
              <a:buNone/>
              <a:tabLst/>
            </a:pPr>
            <a:endParaRPr lang="en-US" sz="2500" b="1"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500" b="1" dirty="0" smtClean="0"/>
              <a:t>Account Managers</a:t>
            </a:r>
          </a:p>
          <a:p>
            <a:pPr algn="ctr"/>
            <a:r>
              <a:rPr lang="en-US" sz="2500" b="1" dirty="0"/>
              <a:t>Procurement and Travel Office</a:t>
            </a:r>
          </a:p>
          <a:p>
            <a:pPr algn="ctr"/>
            <a:r>
              <a:rPr lang="en-US" sz="2500" b="1" dirty="0" smtClean="0"/>
              <a:t>Accounting</a:t>
            </a:r>
          </a:p>
          <a:p>
            <a:pPr algn="ctr"/>
            <a:r>
              <a:rPr lang="en-US" sz="2500" b="1" dirty="0" smtClean="0"/>
              <a:t>Proposal Submission</a:t>
            </a:r>
            <a:endParaRPr lang="en-US" sz="2500" b="1" dirty="0"/>
          </a:p>
          <a:p>
            <a:pPr marL="0" marR="0" indent="0" algn="ctr" defTabSz="914400" rtl="0" eaLnBrk="0" fontAlgn="base" latinLnBrk="0" hangingPunct="0">
              <a:lnSpc>
                <a:spcPct val="100000"/>
              </a:lnSpc>
              <a:spcBef>
                <a:spcPct val="0"/>
              </a:spcBef>
              <a:spcAft>
                <a:spcPct val="0"/>
              </a:spcAft>
              <a:buClrTx/>
              <a:buSzTx/>
              <a:buFontTx/>
              <a:buNone/>
              <a:tabLst/>
            </a:pPr>
            <a:endParaRPr lang="en-US" sz="2500" b="1" dirty="0"/>
          </a:p>
        </p:txBody>
      </p:sp>
      <p:sp>
        <p:nvSpPr>
          <p:cNvPr id="8" name="Rectangle 7"/>
          <p:cNvSpPr/>
          <p:nvPr/>
        </p:nvSpPr>
        <p:spPr bwMode="auto">
          <a:xfrm>
            <a:off x="1671320" y="2667000"/>
            <a:ext cx="1376680" cy="2628900"/>
          </a:xfrm>
          <a:prstGeom prst="rect">
            <a:avLst/>
          </a:prstGeom>
          <a:solidFill>
            <a:srgbClr val="92D050"/>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2500" b="1"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500" b="1" dirty="0" smtClean="0"/>
              <a:t>IT Support &amp; Communication</a:t>
            </a:r>
            <a:endParaRPr lang="en-US" sz="2500" b="1" dirty="0"/>
          </a:p>
        </p:txBody>
      </p:sp>
      <p:sp>
        <p:nvSpPr>
          <p:cNvPr id="9" name="Rectangle 8"/>
          <p:cNvSpPr/>
          <p:nvPr/>
        </p:nvSpPr>
        <p:spPr bwMode="auto">
          <a:xfrm>
            <a:off x="7452360" y="2667000"/>
            <a:ext cx="1376680" cy="26289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2500" b="1" dirty="0" smtClean="0"/>
          </a:p>
          <a:p>
            <a:pPr marL="0" marR="0" indent="0" algn="ctr" defTabSz="914400" rtl="0" eaLnBrk="0" fontAlgn="base" latinLnBrk="0" hangingPunct="0">
              <a:lnSpc>
                <a:spcPct val="100000"/>
              </a:lnSpc>
              <a:spcBef>
                <a:spcPct val="0"/>
              </a:spcBef>
              <a:spcAft>
                <a:spcPct val="0"/>
              </a:spcAft>
              <a:buClrTx/>
              <a:buSzTx/>
              <a:buFontTx/>
              <a:buNone/>
              <a:tabLst/>
            </a:pPr>
            <a:endParaRPr lang="en-US" sz="2500" b="1" dirty="0"/>
          </a:p>
          <a:p>
            <a:pPr marL="0" marR="0" indent="0" algn="ctr" defTabSz="914400" rtl="0" eaLnBrk="0" fontAlgn="base" latinLnBrk="0" hangingPunct="0">
              <a:lnSpc>
                <a:spcPct val="100000"/>
              </a:lnSpc>
              <a:spcBef>
                <a:spcPct val="0"/>
              </a:spcBef>
              <a:spcAft>
                <a:spcPct val="0"/>
              </a:spcAft>
              <a:buClrTx/>
              <a:buSzTx/>
              <a:buFontTx/>
              <a:buNone/>
              <a:tabLst/>
            </a:pPr>
            <a:endParaRPr lang="en-US" sz="2500" b="1"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sz="2500" b="1" dirty="0" smtClean="0"/>
              <a:t>HR</a:t>
            </a:r>
            <a:endParaRPr lang="en-US" sz="2500" b="1" dirty="0"/>
          </a:p>
        </p:txBody>
      </p:sp>
      <p:sp>
        <p:nvSpPr>
          <p:cNvPr id="10" name="Rectangle 9"/>
          <p:cNvSpPr/>
          <p:nvPr/>
        </p:nvSpPr>
        <p:spPr bwMode="auto">
          <a:xfrm>
            <a:off x="1655044" y="5295900"/>
            <a:ext cx="7173996" cy="647700"/>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500" b="1" dirty="0" smtClean="0"/>
              <a:t>ESSIC Front Office</a:t>
            </a:r>
          </a:p>
          <a:p>
            <a:pPr marL="0" marR="0" indent="0" algn="ctr" defTabSz="914400" rtl="0" eaLnBrk="0" fontAlgn="base" latinLnBrk="0" hangingPunct="0">
              <a:lnSpc>
                <a:spcPct val="100000"/>
              </a:lnSpc>
              <a:spcBef>
                <a:spcPct val="0"/>
              </a:spcBef>
              <a:spcAft>
                <a:spcPct val="0"/>
              </a:spcAft>
              <a:buClrTx/>
              <a:buSzTx/>
              <a:buFontTx/>
              <a:buNone/>
              <a:tabLst/>
            </a:pPr>
            <a:endParaRPr lang="en-US" sz="2500" b="1" dirty="0" smtClean="0"/>
          </a:p>
          <a:p>
            <a:pPr marL="0" marR="0" indent="0" algn="ctr" defTabSz="914400" rtl="0" eaLnBrk="0" fontAlgn="base" latinLnBrk="0" hangingPunct="0">
              <a:lnSpc>
                <a:spcPct val="100000"/>
              </a:lnSpc>
              <a:spcBef>
                <a:spcPct val="0"/>
              </a:spcBef>
              <a:spcAft>
                <a:spcPct val="0"/>
              </a:spcAft>
              <a:buClrTx/>
              <a:buSzTx/>
              <a:buFontTx/>
              <a:buNone/>
              <a:tabLst/>
            </a:pPr>
            <a:endParaRPr lang="en-US" sz="2500" b="1" dirty="0"/>
          </a:p>
        </p:txBody>
      </p:sp>
    </p:spTree>
    <p:extLst>
      <p:ext uri="{BB962C8B-B14F-4D97-AF65-F5344CB8AC3E}">
        <p14:creationId xmlns:p14="http://schemas.microsoft.com/office/powerpoint/2010/main" val="1463804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Visas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J-1 – non-immigrant visa </a:t>
            </a:r>
          </a:p>
          <a:p>
            <a:pPr lvl="1"/>
            <a:r>
              <a:rPr lang="en-US" dirty="0" smtClean="0"/>
              <a:t>Requires a B.A.</a:t>
            </a:r>
          </a:p>
          <a:p>
            <a:pPr lvl="1"/>
            <a:r>
              <a:rPr lang="en-US" dirty="0" smtClean="0"/>
              <a:t>Appropriate for academic positions, lecturers, post-doctoral researcher, and all Visiting titles</a:t>
            </a:r>
          </a:p>
          <a:p>
            <a:pPr lvl="1"/>
            <a:r>
              <a:rPr lang="en-US" dirty="0" smtClean="0"/>
              <a:t>Short-term scholar - maximum of 6 months </a:t>
            </a:r>
          </a:p>
          <a:p>
            <a:pPr lvl="1"/>
            <a:r>
              <a:rPr lang="en-US" dirty="0" smtClean="0"/>
              <a:t>Research scholar – maximum of 5 years</a:t>
            </a:r>
          </a:p>
          <a:p>
            <a:pPr lvl="1"/>
            <a:r>
              <a:rPr lang="en-US" dirty="0" smtClean="0"/>
              <a:t>No cost to the university</a:t>
            </a:r>
          </a:p>
          <a:p>
            <a:r>
              <a:rPr lang="en-US" dirty="0" smtClean="0"/>
              <a:t>H-1 – dual intent employment visa</a:t>
            </a:r>
          </a:p>
          <a:p>
            <a:pPr lvl="1"/>
            <a:r>
              <a:rPr lang="en-US" dirty="0" smtClean="0"/>
              <a:t>Requires a B.A. in a specialty occupation</a:t>
            </a:r>
          </a:p>
          <a:p>
            <a:pPr lvl="1"/>
            <a:r>
              <a:rPr lang="en-US" dirty="0" smtClean="0"/>
              <a:t>Maximum length of 6 years</a:t>
            </a:r>
          </a:p>
          <a:p>
            <a:pPr lvl="1"/>
            <a:r>
              <a:rPr lang="en-US" dirty="0" smtClean="0"/>
              <a:t>Appropriate for tenure-track/permanent positions</a:t>
            </a:r>
          </a:p>
          <a:p>
            <a:endParaRPr lang="en-US" dirty="0"/>
          </a:p>
        </p:txBody>
      </p:sp>
    </p:spTree>
    <p:extLst>
      <p:ext uri="{BB962C8B-B14F-4D97-AF65-F5344CB8AC3E}">
        <p14:creationId xmlns:p14="http://schemas.microsoft.com/office/powerpoint/2010/main" val="2708673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B-1/B-2 Visitor</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lvl="0" indent="0">
              <a:buNone/>
            </a:pPr>
            <a:r>
              <a:rPr lang="en-US" dirty="0" smtClean="0"/>
              <a:t>Appropriate Activities:</a:t>
            </a:r>
          </a:p>
          <a:p>
            <a:pPr lvl="0"/>
            <a:r>
              <a:rPr lang="en-US" dirty="0" smtClean="0"/>
              <a:t>Business Venture/Consult </a:t>
            </a:r>
            <a:r>
              <a:rPr lang="en-US" dirty="0"/>
              <a:t>with business associates</a:t>
            </a:r>
          </a:p>
          <a:p>
            <a:pPr lvl="0"/>
            <a:r>
              <a:rPr lang="en-US" dirty="0" smtClean="0"/>
              <a:t>Attend </a:t>
            </a:r>
            <a:r>
              <a:rPr lang="en-US" dirty="0"/>
              <a:t>a scientific, educational, professional, or business convention, conference or workshop</a:t>
            </a:r>
          </a:p>
          <a:p>
            <a:pPr lvl="0"/>
            <a:r>
              <a:rPr lang="en-US" dirty="0" smtClean="0"/>
              <a:t>Engage </a:t>
            </a:r>
            <a:r>
              <a:rPr lang="en-US" dirty="0"/>
              <a:t>in independent research that will not benefit </a:t>
            </a:r>
            <a:r>
              <a:rPr lang="en-US" dirty="0" smtClean="0"/>
              <a:t>UMCP</a:t>
            </a:r>
          </a:p>
          <a:p>
            <a:pPr lvl="0"/>
            <a:r>
              <a:rPr lang="en-US" dirty="0" smtClean="0"/>
              <a:t>Athlete</a:t>
            </a:r>
          </a:p>
          <a:p>
            <a:pPr lvl="0"/>
            <a:r>
              <a:rPr lang="en-US" dirty="0" smtClean="0"/>
              <a:t>Lecture/Speaker (less than 9 days)</a:t>
            </a:r>
          </a:p>
          <a:p>
            <a:pPr lvl="0"/>
            <a:endParaRPr lang="en-US" dirty="0"/>
          </a:p>
          <a:p>
            <a:pPr marL="0" indent="0">
              <a:buNone/>
            </a:pPr>
            <a:r>
              <a:rPr lang="en-US" sz="2800" i="1" dirty="0" smtClean="0"/>
              <a:t>Access </a:t>
            </a:r>
            <a:r>
              <a:rPr lang="en-US" sz="2800" i="1" dirty="0"/>
              <a:t>to services as a Guest</a:t>
            </a:r>
          </a:p>
          <a:p>
            <a:endParaRPr lang="en-US" dirty="0"/>
          </a:p>
        </p:txBody>
      </p:sp>
    </p:spTree>
    <p:extLst>
      <p:ext uri="{BB962C8B-B14F-4D97-AF65-F5344CB8AC3E}">
        <p14:creationId xmlns:p14="http://schemas.microsoft.com/office/powerpoint/2010/main" val="111723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Immigration Issues</a:t>
            </a:r>
            <a:endParaRPr lang="en-US" dirty="0"/>
          </a:p>
        </p:txBody>
      </p:sp>
      <p:sp>
        <p:nvSpPr>
          <p:cNvPr id="3" name="Content Placeholder 2"/>
          <p:cNvSpPr>
            <a:spLocks noGrp="1"/>
          </p:cNvSpPr>
          <p:nvPr>
            <p:ph idx="1"/>
          </p:nvPr>
        </p:nvSpPr>
        <p:spPr/>
        <p:txBody>
          <a:bodyPr>
            <a:normAutofit fontScale="62500" lnSpcReduction="20000"/>
          </a:bodyPr>
          <a:lstStyle/>
          <a:p>
            <a:r>
              <a:rPr lang="en-US" sz="3800" i="1" dirty="0" smtClean="0">
                <a:hlinkClick r:id="rId2"/>
              </a:rPr>
              <a:t>Washington </a:t>
            </a:r>
            <a:r>
              <a:rPr lang="en-US" sz="3800" i="1" dirty="0">
                <a:hlinkClick r:id="rId2"/>
              </a:rPr>
              <a:t>Alliance of Technology Workers v. DHS</a:t>
            </a:r>
            <a:r>
              <a:rPr lang="en-US" sz="3800" dirty="0"/>
              <a:t> </a:t>
            </a:r>
            <a:endParaRPr lang="en-US" sz="3800" dirty="0" smtClean="0"/>
          </a:p>
          <a:p>
            <a:endParaRPr lang="en-US" dirty="0" smtClean="0"/>
          </a:p>
          <a:p>
            <a:pPr lvl="1" algn="just"/>
            <a:r>
              <a:rPr lang="en-US" sz="2900" dirty="0" smtClean="0"/>
              <a:t>U.S</a:t>
            </a:r>
            <a:r>
              <a:rPr lang="en-US" sz="2900" dirty="0"/>
              <a:t>. District Judge Ellen </a:t>
            </a:r>
            <a:r>
              <a:rPr lang="en-US" sz="2900" dirty="0" err="1"/>
              <a:t>Huvelle</a:t>
            </a:r>
            <a:r>
              <a:rPr lang="en-US" sz="2900" dirty="0"/>
              <a:t> invalidated the federal regulation establishing the STEM OPT program on the ground that DHS had not followed the proper administrative process when it implemented the rule.  </a:t>
            </a:r>
            <a:r>
              <a:rPr lang="en-US" sz="2900" dirty="0" smtClean="0"/>
              <a:t>The judge stayed the ruling </a:t>
            </a:r>
            <a:r>
              <a:rPr lang="en-US" sz="2900" dirty="0"/>
              <a:t>and allowed the program to remain in place in the near term, granting DHS until February 12, 2016 to bring it into compliance with federal regulatory procedures. In doing so, Judge </a:t>
            </a:r>
            <a:r>
              <a:rPr lang="en-US" sz="2900" dirty="0" err="1"/>
              <a:t>Huvelle</a:t>
            </a:r>
            <a:r>
              <a:rPr lang="en-US" sz="2900" dirty="0"/>
              <a:t> made clear that she wanted to avoid hardship and disruption to F-1 STEM students and their employers</a:t>
            </a:r>
            <a:r>
              <a:rPr lang="en-US" sz="2900" dirty="0" smtClean="0"/>
              <a:t>.</a:t>
            </a:r>
          </a:p>
          <a:p>
            <a:pPr marL="457200" lvl="1" indent="0">
              <a:buNone/>
            </a:pPr>
            <a:r>
              <a:rPr lang="en-US" sz="2900" dirty="0"/>
              <a:t> </a:t>
            </a:r>
            <a:endParaRPr lang="en-US" sz="2900" dirty="0" smtClean="0"/>
          </a:p>
          <a:p>
            <a:pPr lvl="1" algn="just"/>
            <a:r>
              <a:rPr lang="en-US" sz="2900" dirty="0"/>
              <a:t>STEM OPT regulation remains in place, allowing F-1 STEM students to seek an OPT extension and to work pursuant to an approved STEM OPT employment authorization document (EAD</a:t>
            </a:r>
            <a:r>
              <a:rPr lang="en-US" sz="2900" dirty="0" smtClean="0"/>
              <a:t>).</a:t>
            </a:r>
          </a:p>
          <a:p>
            <a:pPr marL="457200" lvl="1" indent="0">
              <a:buNone/>
            </a:pPr>
            <a:endParaRPr lang="en-US" sz="2900" dirty="0" smtClean="0"/>
          </a:p>
          <a:p>
            <a:pPr lvl="1"/>
            <a:r>
              <a:rPr lang="en-US" sz="2900" dirty="0" smtClean="0"/>
              <a:t>F-1 Students are being advised by ISSS to continue to apply for STEM OPT.</a:t>
            </a:r>
          </a:p>
        </p:txBody>
      </p:sp>
    </p:spTree>
    <p:extLst>
      <p:ext uri="{BB962C8B-B14F-4D97-AF65-F5344CB8AC3E}">
        <p14:creationId xmlns:p14="http://schemas.microsoft.com/office/powerpoint/2010/main" val="3707620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2400" dirty="0" smtClean="0"/>
          </a:p>
          <a:p>
            <a:pPr marL="0" indent="0" algn="ctr">
              <a:buNone/>
            </a:pPr>
            <a:r>
              <a:rPr lang="en-US" sz="2400" dirty="0" smtClean="0"/>
              <a:t>Connie </a:t>
            </a:r>
            <a:r>
              <a:rPr lang="en-US" sz="2400" dirty="0" smtClean="0"/>
              <a:t>Jesse Lira</a:t>
            </a:r>
          </a:p>
          <a:p>
            <a:pPr marL="0" indent="0" algn="ctr">
              <a:buNone/>
            </a:pPr>
            <a:r>
              <a:rPr lang="en-US" sz="2400" dirty="0" smtClean="0"/>
              <a:t>Assistant Director</a:t>
            </a:r>
          </a:p>
          <a:p>
            <a:pPr marL="0" indent="0" algn="ctr">
              <a:buNone/>
            </a:pPr>
            <a:r>
              <a:rPr lang="en-US" sz="2400" dirty="0" smtClean="0"/>
              <a:t>International Student and Scholar Services</a:t>
            </a:r>
          </a:p>
          <a:p>
            <a:pPr marL="0" indent="0" algn="ctr">
              <a:buNone/>
            </a:pPr>
            <a:r>
              <a:rPr lang="en-US" sz="2400" dirty="0" smtClean="0"/>
              <a:t>cjl@umd.edu</a:t>
            </a:r>
          </a:p>
          <a:p>
            <a:pPr marL="0" indent="0" algn="ctr">
              <a:buNone/>
            </a:pPr>
            <a:r>
              <a:rPr lang="en-US" sz="2400" dirty="0" smtClean="0"/>
              <a:t>301-314-5823</a:t>
            </a:r>
          </a:p>
          <a:p>
            <a:endParaRPr lang="en-US" dirty="0"/>
          </a:p>
          <a:p>
            <a:endParaRPr lang="en-US" dirty="0"/>
          </a:p>
        </p:txBody>
      </p:sp>
    </p:spTree>
    <p:extLst>
      <p:ext uri="{BB962C8B-B14F-4D97-AF65-F5344CB8AC3E}">
        <p14:creationId xmlns:p14="http://schemas.microsoft.com/office/powerpoint/2010/main" val="4274838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3075" name="Rectangle 2"/>
          <p:cNvSpPr>
            <a:spLocks noGrp="1" noChangeArrowheads="1"/>
          </p:cNvSpPr>
          <p:nvPr>
            <p:ph type="ctrTitle"/>
          </p:nvPr>
        </p:nvSpPr>
        <p:spPr/>
        <p:txBody>
          <a:bodyPr/>
          <a:lstStyle/>
          <a:p>
            <a:r>
              <a:rPr lang="en-US" altLang="en-US" dirty="0" smtClean="0">
                <a:solidFill>
                  <a:schemeClr val="bg1"/>
                </a:solidFill>
              </a:rPr>
              <a:t>PROPOSAL SUBMISSION</a:t>
            </a:r>
          </a:p>
        </p:txBody>
      </p:sp>
      <p:sp>
        <p:nvSpPr>
          <p:cNvPr id="3076" name="Rectangle 3"/>
          <p:cNvSpPr>
            <a:spLocks noGrp="1" noChangeArrowheads="1"/>
          </p:cNvSpPr>
          <p:nvPr>
            <p:ph type="subTitle" idx="1"/>
          </p:nvPr>
        </p:nvSpPr>
        <p:spPr/>
        <p:txBody>
          <a:bodyPr/>
          <a:lstStyle/>
          <a:p>
            <a:r>
              <a:rPr lang="en-US" altLang="en-US" sz="2400" dirty="0" smtClean="0"/>
              <a:t>Proposal Coordinator: Scott Boutaugh</a:t>
            </a:r>
          </a:p>
          <a:p>
            <a:r>
              <a:rPr lang="en-US" sz="2000" b="1" dirty="0" smtClean="0"/>
              <a:t>boutaugh@essic.umd.edu</a:t>
            </a:r>
            <a:endParaRPr lang="en-US" sz="2000" b="1" dirty="0"/>
          </a:p>
          <a:p>
            <a:endParaRPr lang="en-US" sz="2000" b="1" dirty="0" smtClean="0"/>
          </a:p>
          <a:p>
            <a:r>
              <a:rPr lang="en-US" sz="2000" dirty="0" smtClean="0"/>
              <a:t>Supported by Deb Baker for CICS Submissions</a:t>
            </a:r>
          </a:p>
          <a:p>
            <a:endParaRPr lang="en-US" sz="2000" b="1" dirty="0"/>
          </a:p>
          <a:p>
            <a:endParaRPr lang="en-US" sz="2000" b="1" dirty="0" smtClean="0"/>
          </a:p>
          <a:p>
            <a:endParaRPr lang="en-US" sz="2000" b="1" dirty="0"/>
          </a:p>
          <a:p>
            <a:endParaRPr lang="en-US" sz="2000" b="1" dirty="0" smtClean="0"/>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44AE785-D18F-41B7-8157-84BE1D7F6C08}" type="slidenum">
              <a:rPr lang="en-US" altLang="en-US">
                <a:solidFill>
                  <a:schemeClr val="tx2"/>
                </a:solidFill>
              </a:rPr>
              <a:pPr/>
              <a:t>14</a:t>
            </a:fld>
            <a:endParaRPr lang="en-US" altLang="en-US">
              <a:solidFill>
                <a:schemeClr val="tx2"/>
              </a:solidFill>
            </a:endParaRPr>
          </a:p>
        </p:txBody>
      </p:sp>
    </p:spTree>
    <p:extLst>
      <p:ext uri="{BB962C8B-B14F-4D97-AF65-F5344CB8AC3E}">
        <p14:creationId xmlns:p14="http://schemas.microsoft.com/office/powerpoint/2010/main" val="2466607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5123" name="Rectangle 2"/>
          <p:cNvSpPr>
            <a:spLocks noGrp="1" noChangeArrowheads="1"/>
          </p:cNvSpPr>
          <p:nvPr>
            <p:ph type="title"/>
          </p:nvPr>
        </p:nvSpPr>
        <p:spPr/>
        <p:txBody>
          <a:bodyPr/>
          <a:lstStyle/>
          <a:p>
            <a:r>
              <a:rPr lang="en-US" altLang="en-US" sz="4000" dirty="0" smtClean="0">
                <a:solidFill>
                  <a:schemeClr val="bg1"/>
                </a:solidFill>
              </a:rPr>
              <a:t>Proposal Submission</a:t>
            </a:r>
            <a:endParaRPr lang="en-US" altLang="en-US" sz="4000" dirty="0" smtClean="0">
              <a:solidFill>
                <a:schemeClr val="bg1"/>
              </a:solidFill>
            </a:endParaRPr>
          </a:p>
        </p:txBody>
      </p:sp>
      <p:sp>
        <p:nvSpPr>
          <p:cNvPr id="5124" name="Rectangle 3"/>
          <p:cNvSpPr>
            <a:spLocks noGrp="1" noChangeArrowheads="1"/>
          </p:cNvSpPr>
          <p:nvPr>
            <p:ph type="body" idx="1"/>
          </p:nvPr>
        </p:nvSpPr>
        <p:spPr/>
        <p:txBody>
          <a:bodyPr/>
          <a:lstStyle/>
          <a:p>
            <a:r>
              <a:rPr lang="en-US" altLang="en-US" dirty="0" smtClean="0"/>
              <a:t>ESSIC FY2015 proposal submissions:</a:t>
            </a:r>
          </a:p>
          <a:p>
            <a:pPr lvl="1"/>
            <a:r>
              <a:rPr lang="en-US" altLang="en-US" u="sng" dirty="0" smtClean="0"/>
              <a:t>$61,717,980</a:t>
            </a:r>
            <a:r>
              <a:rPr lang="en-US" altLang="en-US" dirty="0" smtClean="0"/>
              <a:t> submitted through 201 proposals</a:t>
            </a:r>
          </a:p>
          <a:p>
            <a:pPr lvl="2"/>
            <a:r>
              <a:rPr lang="en-US" altLang="en-US" dirty="0" smtClean="0"/>
              <a:t>NASA: 40</a:t>
            </a:r>
          </a:p>
          <a:p>
            <a:pPr lvl="2"/>
            <a:r>
              <a:rPr lang="en-US" altLang="en-US" dirty="0" smtClean="0"/>
              <a:t>NOAA: 13</a:t>
            </a:r>
          </a:p>
          <a:p>
            <a:pPr lvl="2"/>
            <a:r>
              <a:rPr lang="en-US" altLang="en-US" dirty="0" smtClean="0"/>
              <a:t>NSF: 13</a:t>
            </a:r>
          </a:p>
          <a:p>
            <a:pPr lvl="2"/>
            <a:r>
              <a:rPr lang="en-US" altLang="en-US" dirty="0" smtClean="0"/>
              <a:t>Others (USDA</a:t>
            </a:r>
            <a:r>
              <a:rPr lang="en-US" altLang="en-US" dirty="0"/>
              <a:t>, DOE, ONR, PNNL</a:t>
            </a:r>
            <a:r>
              <a:rPr lang="en-US" altLang="en-US" dirty="0" smtClean="0"/>
              <a:t>, MSG, JPL, World Bank): 53</a:t>
            </a:r>
          </a:p>
          <a:p>
            <a:pPr lvl="2"/>
            <a:r>
              <a:rPr lang="en-US" altLang="en-US" dirty="0" smtClean="0"/>
              <a:t>CICS: </a:t>
            </a:r>
            <a:r>
              <a:rPr lang="en-US" altLang="en-US" dirty="0"/>
              <a:t>29 bundles (82 tasks</a:t>
            </a:r>
            <a:r>
              <a:rPr lang="en-US" altLang="en-US" dirty="0" smtClean="0"/>
              <a:t>)</a:t>
            </a:r>
            <a:endParaRPr lang="en-US" altLang="en-US" dirty="0"/>
          </a:p>
        </p:txBody>
      </p:sp>
      <p:sp>
        <p:nvSpPr>
          <p:cNvPr id="51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6AD0025-B60A-493D-9D96-7EECACFACACB}" type="slidenum">
              <a:rPr lang="en-US" altLang="en-US">
                <a:solidFill>
                  <a:schemeClr val="tx2"/>
                </a:solidFill>
              </a:rPr>
              <a:pPr/>
              <a:t>15</a:t>
            </a:fld>
            <a:endParaRPr lang="en-US" altLang="en-US">
              <a:solidFill>
                <a:schemeClr val="tx2"/>
              </a:solidFill>
            </a:endParaRPr>
          </a:p>
        </p:txBody>
      </p:sp>
    </p:spTree>
    <p:extLst>
      <p:ext uri="{BB962C8B-B14F-4D97-AF65-F5344CB8AC3E}">
        <p14:creationId xmlns:p14="http://schemas.microsoft.com/office/powerpoint/2010/main" val="2495404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14339" name="Rectangle 2"/>
          <p:cNvSpPr>
            <a:spLocks noGrp="1" noChangeArrowheads="1"/>
          </p:cNvSpPr>
          <p:nvPr>
            <p:ph type="title"/>
          </p:nvPr>
        </p:nvSpPr>
        <p:spPr/>
        <p:txBody>
          <a:bodyPr/>
          <a:lstStyle/>
          <a:p>
            <a:r>
              <a:rPr lang="en-US" altLang="en-US" sz="4000" dirty="0" smtClean="0">
                <a:solidFill>
                  <a:schemeClr val="bg1"/>
                </a:solidFill>
              </a:rPr>
              <a:t>Proposal Submission</a:t>
            </a:r>
            <a:r>
              <a:rPr lang="en-US" altLang="en-US" sz="4000" dirty="0" smtClean="0">
                <a:solidFill>
                  <a:schemeClr val="bg1"/>
                </a:solidFill>
              </a:rPr>
              <a:t/>
            </a:r>
            <a:br>
              <a:rPr lang="en-US" altLang="en-US" sz="4000" dirty="0" smtClean="0">
                <a:solidFill>
                  <a:schemeClr val="bg1"/>
                </a:solidFill>
              </a:rPr>
            </a:br>
            <a:r>
              <a:rPr lang="en-US" altLang="en-US" sz="3200" dirty="0" smtClean="0">
                <a:solidFill>
                  <a:schemeClr val="bg1"/>
                </a:solidFill>
              </a:rPr>
              <a:t>Timeline, requirements</a:t>
            </a:r>
          </a:p>
        </p:txBody>
      </p:sp>
      <p:sp>
        <p:nvSpPr>
          <p:cNvPr id="14340" name="Rectangle 3"/>
          <p:cNvSpPr>
            <a:spLocks noGrp="1" noChangeArrowheads="1"/>
          </p:cNvSpPr>
          <p:nvPr>
            <p:ph type="body" idx="1"/>
          </p:nvPr>
        </p:nvSpPr>
        <p:spPr>
          <a:xfrm>
            <a:off x="1370013" y="1981200"/>
            <a:ext cx="7772400" cy="4724400"/>
          </a:xfrm>
        </p:spPr>
        <p:txBody>
          <a:bodyPr/>
          <a:lstStyle/>
          <a:p>
            <a:pPr>
              <a:buClr>
                <a:srgbClr val="FFFF66"/>
              </a:buClr>
            </a:pPr>
            <a:r>
              <a:rPr lang="en-US" altLang="en-US" dirty="0" smtClean="0"/>
              <a:t>Proposal development to start 2–3 weeks prior to sponsor due date.</a:t>
            </a:r>
          </a:p>
          <a:p>
            <a:pPr>
              <a:buClr>
                <a:srgbClr val="FFFF66"/>
              </a:buClr>
            </a:pPr>
            <a:r>
              <a:rPr lang="en-US" altLang="en-US" dirty="0" smtClean="0"/>
              <a:t>Budget, budget justification and abstract MUST be finalized at least 6 business days in advance of the due date. </a:t>
            </a:r>
          </a:p>
          <a:p>
            <a:pPr>
              <a:buClr>
                <a:srgbClr val="FFFF66"/>
              </a:buClr>
            </a:pPr>
            <a:r>
              <a:rPr lang="en-US" altLang="en-US" dirty="0" smtClean="0"/>
              <a:t>Final Science/SOW is due no later than 3 business days prior to the sponsor due date.</a:t>
            </a:r>
            <a:endParaRPr lang="en-US" altLang="en-US" dirty="0"/>
          </a:p>
          <a:p>
            <a:pPr marL="0" indent="0">
              <a:buClr>
                <a:srgbClr val="FFFF66"/>
              </a:buClr>
              <a:buNone/>
            </a:pPr>
            <a:endParaRPr lang="en-US" altLang="en-US" dirty="0" smtClean="0"/>
          </a:p>
          <a:p>
            <a:pPr>
              <a:buClr>
                <a:srgbClr val="FFFF66"/>
              </a:buClr>
            </a:pPr>
            <a:endParaRPr lang="en-US" altLang="en-US" sz="2800" dirty="0" smtClean="0">
              <a:solidFill>
                <a:srgbClr val="0070C0"/>
              </a:solidFill>
            </a:endParaRPr>
          </a:p>
          <a:p>
            <a:pPr>
              <a:buClr>
                <a:srgbClr val="FFFF66"/>
              </a:buClr>
            </a:pPr>
            <a:endParaRPr lang="en-US" altLang="en-US" sz="2800" dirty="0">
              <a:solidFill>
                <a:srgbClr val="0070C0"/>
              </a:solidFill>
            </a:endParaRPr>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E3B4A89-88CB-4862-BD30-D6C1B9B29EA5}" type="slidenum">
              <a:rPr lang="en-US" altLang="en-US">
                <a:solidFill>
                  <a:schemeClr val="tx2"/>
                </a:solidFill>
              </a:rPr>
              <a:pPr/>
              <a:t>16</a:t>
            </a:fld>
            <a:endParaRPr lang="en-US" altLang="en-US">
              <a:solidFill>
                <a:schemeClr val="tx2"/>
              </a:solidFill>
            </a:endParaRPr>
          </a:p>
        </p:txBody>
      </p:sp>
    </p:spTree>
    <p:extLst>
      <p:ext uri="{BB962C8B-B14F-4D97-AF65-F5344CB8AC3E}">
        <p14:creationId xmlns:p14="http://schemas.microsoft.com/office/powerpoint/2010/main" val="431292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3075" name="Rectangle 2"/>
          <p:cNvSpPr>
            <a:spLocks noGrp="1" noChangeArrowheads="1"/>
          </p:cNvSpPr>
          <p:nvPr>
            <p:ph type="ctrTitle"/>
          </p:nvPr>
        </p:nvSpPr>
        <p:spPr/>
        <p:txBody>
          <a:bodyPr/>
          <a:lstStyle/>
          <a:p>
            <a:r>
              <a:rPr lang="en-US" altLang="en-US" dirty="0" smtClean="0">
                <a:solidFill>
                  <a:schemeClr val="bg1"/>
                </a:solidFill>
              </a:rPr>
              <a:t>AWARD MANAGEMENT</a:t>
            </a:r>
            <a:endParaRPr lang="en-US" altLang="en-US" dirty="0" smtClean="0">
              <a:solidFill>
                <a:schemeClr val="bg1"/>
              </a:solidFill>
            </a:endParaRPr>
          </a:p>
        </p:txBody>
      </p:sp>
      <p:sp>
        <p:nvSpPr>
          <p:cNvPr id="3076" name="Rectangle 3"/>
          <p:cNvSpPr>
            <a:spLocks noGrp="1" noChangeArrowheads="1"/>
          </p:cNvSpPr>
          <p:nvPr>
            <p:ph type="subTitle" idx="1"/>
          </p:nvPr>
        </p:nvSpPr>
        <p:spPr>
          <a:xfrm>
            <a:off x="2057400" y="3276600"/>
            <a:ext cx="6400800" cy="1752600"/>
          </a:xfrm>
        </p:spPr>
        <p:txBody>
          <a:bodyPr/>
          <a:lstStyle/>
          <a:p>
            <a:r>
              <a:rPr lang="en-US" altLang="en-US" b="1" dirty="0" smtClean="0"/>
              <a:t>Account Managers</a:t>
            </a:r>
          </a:p>
          <a:p>
            <a:r>
              <a:rPr lang="en-US" altLang="en-US" sz="2400" dirty="0" smtClean="0"/>
              <a:t>EBO Associate Director: Stefanie Drame</a:t>
            </a:r>
          </a:p>
          <a:p>
            <a:r>
              <a:rPr lang="en-US" sz="2000" b="1" dirty="0"/>
              <a:t>drame@essic.umd.edu</a:t>
            </a:r>
            <a:endParaRPr lang="en-US" altLang="en-US" sz="2000" b="1" dirty="0" smtClean="0"/>
          </a:p>
          <a:p>
            <a:r>
              <a:rPr lang="en-US" altLang="en-US" sz="2400" dirty="0" smtClean="0"/>
              <a:t>CICS Business Manager: Heather Mattern</a:t>
            </a:r>
          </a:p>
          <a:p>
            <a:r>
              <a:rPr lang="en-US" sz="2000" b="1" dirty="0"/>
              <a:t>hmattern@essic.umd.edu</a:t>
            </a:r>
            <a:endParaRPr lang="en-US" altLang="en-US" sz="2000" b="1" dirty="0"/>
          </a:p>
          <a:p>
            <a:r>
              <a:rPr lang="en-US" altLang="en-US" sz="2400" dirty="0" smtClean="0"/>
              <a:t>NASA MG Coordinator: Carolyn Flowers</a:t>
            </a:r>
          </a:p>
          <a:p>
            <a:r>
              <a:rPr lang="en-US" sz="2000" b="1" dirty="0"/>
              <a:t>cflowers@essic.umd.edu</a:t>
            </a:r>
            <a:endParaRPr lang="en-US" altLang="en-US" sz="2000" b="1" dirty="0"/>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44AE785-D18F-41B7-8157-84BE1D7F6C08}" type="slidenum">
              <a:rPr lang="en-US" altLang="en-US">
                <a:solidFill>
                  <a:schemeClr val="tx2"/>
                </a:solidFill>
              </a:rPr>
              <a:pPr/>
              <a:t>17</a:t>
            </a:fld>
            <a:endParaRPr lang="en-US" altLang="en-US">
              <a:solidFill>
                <a:schemeClr val="tx2"/>
              </a:solidFill>
            </a:endParaRPr>
          </a:p>
        </p:txBody>
      </p:sp>
    </p:spTree>
    <p:extLst>
      <p:ext uri="{BB962C8B-B14F-4D97-AF65-F5344CB8AC3E}">
        <p14:creationId xmlns:p14="http://schemas.microsoft.com/office/powerpoint/2010/main" val="1690855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15363" name="Rectangle 2"/>
          <p:cNvSpPr>
            <a:spLocks noGrp="1" noChangeArrowheads="1"/>
          </p:cNvSpPr>
          <p:nvPr>
            <p:ph type="title"/>
          </p:nvPr>
        </p:nvSpPr>
        <p:spPr>
          <a:xfrm>
            <a:off x="1371600" y="304800"/>
            <a:ext cx="7772400" cy="1143000"/>
          </a:xfrm>
        </p:spPr>
        <p:txBody>
          <a:bodyPr/>
          <a:lstStyle/>
          <a:p>
            <a:r>
              <a:rPr lang="en-US" altLang="en-US" dirty="0" smtClean="0">
                <a:solidFill>
                  <a:schemeClr val="bg1"/>
                </a:solidFill>
              </a:rPr>
              <a:t>Award Management</a:t>
            </a:r>
          </a:p>
        </p:txBody>
      </p:sp>
      <p:sp>
        <p:nvSpPr>
          <p:cNvPr id="15364" name="Rectangle 3"/>
          <p:cNvSpPr>
            <a:spLocks noGrp="1" noChangeArrowheads="1"/>
          </p:cNvSpPr>
          <p:nvPr>
            <p:ph type="body" idx="1"/>
          </p:nvPr>
        </p:nvSpPr>
        <p:spPr/>
        <p:txBody>
          <a:bodyPr/>
          <a:lstStyle/>
          <a:p>
            <a:pPr>
              <a:buClr>
                <a:srgbClr val="FFFF66"/>
              </a:buClr>
            </a:pPr>
            <a:r>
              <a:rPr lang="en-US" altLang="en-US" sz="2800" b="1" dirty="0" smtClean="0"/>
              <a:t>CICS</a:t>
            </a:r>
            <a:r>
              <a:rPr lang="en-US" altLang="en-US" sz="2800" dirty="0" smtClean="0"/>
              <a:t> </a:t>
            </a:r>
          </a:p>
          <a:p>
            <a:pPr lvl="1">
              <a:buClr>
                <a:srgbClr val="FFFF66"/>
              </a:buClr>
            </a:pPr>
            <a:r>
              <a:rPr lang="en-US" altLang="en-US" sz="2400" dirty="0" smtClean="0"/>
              <a:t>Point of contact: </a:t>
            </a:r>
            <a:r>
              <a:rPr lang="en-US" altLang="en-US" sz="2400" b="1" dirty="0" smtClean="0"/>
              <a:t>Heather Mattern</a:t>
            </a:r>
          </a:p>
          <a:p>
            <a:pPr lvl="2">
              <a:buClr>
                <a:srgbClr val="FFFF66"/>
              </a:buClr>
            </a:pPr>
            <a:r>
              <a:rPr lang="en-US" altLang="en-US" sz="2000" dirty="0" smtClean="0"/>
              <a:t>POs; TARs; TESs; Financial Reporting; Payroll</a:t>
            </a:r>
          </a:p>
          <a:p>
            <a:pPr>
              <a:buClr>
                <a:srgbClr val="FFFF66"/>
              </a:buClr>
            </a:pPr>
            <a:r>
              <a:rPr lang="en-US" altLang="en-US" sz="2800" b="1" dirty="0" smtClean="0"/>
              <a:t>NASA Master </a:t>
            </a:r>
            <a:r>
              <a:rPr lang="en-US" altLang="en-US" sz="2800" b="1" dirty="0"/>
              <a:t>Grant</a:t>
            </a:r>
            <a:r>
              <a:rPr lang="en-US" altLang="en-US" sz="2800" dirty="0"/>
              <a:t>  </a:t>
            </a:r>
            <a:endParaRPr lang="en-US" altLang="en-US" sz="2800" dirty="0" smtClean="0"/>
          </a:p>
          <a:p>
            <a:pPr lvl="1">
              <a:buClr>
                <a:srgbClr val="FFFF66"/>
              </a:buClr>
            </a:pPr>
            <a:r>
              <a:rPr lang="en-US" altLang="en-US" sz="2400" dirty="0" smtClean="0"/>
              <a:t>Point </a:t>
            </a:r>
            <a:r>
              <a:rPr lang="en-US" altLang="en-US" sz="2400" dirty="0"/>
              <a:t>of contact: </a:t>
            </a:r>
            <a:r>
              <a:rPr lang="en-US" altLang="en-US" sz="2400" b="1" dirty="0" smtClean="0"/>
              <a:t>Carolyn Flowers</a:t>
            </a:r>
          </a:p>
          <a:p>
            <a:pPr lvl="2">
              <a:buClr>
                <a:srgbClr val="FFFF66"/>
              </a:buClr>
            </a:pPr>
            <a:r>
              <a:rPr lang="en-US" altLang="en-US" sz="2000" dirty="0"/>
              <a:t>POs; TARs; TESs; Financial Reporting; </a:t>
            </a:r>
            <a:r>
              <a:rPr lang="en-US" altLang="en-US" sz="2000" dirty="0" smtClean="0"/>
              <a:t>Payroll</a:t>
            </a:r>
            <a:endParaRPr lang="en-US" altLang="en-US" sz="2400" dirty="0" smtClean="0"/>
          </a:p>
          <a:p>
            <a:pPr>
              <a:buClr>
                <a:srgbClr val="FFFF66"/>
              </a:buClr>
            </a:pPr>
            <a:r>
              <a:rPr lang="en-US" altLang="en-US" sz="2800" b="1" dirty="0" smtClean="0"/>
              <a:t>Other </a:t>
            </a:r>
            <a:r>
              <a:rPr lang="en-US" altLang="en-US" sz="2800" b="1" dirty="0"/>
              <a:t>Grants and </a:t>
            </a:r>
            <a:r>
              <a:rPr lang="en-US" altLang="en-US" sz="2800" b="1" dirty="0" smtClean="0"/>
              <a:t>Contracts</a:t>
            </a:r>
            <a:endParaRPr lang="en-US" altLang="en-US" sz="2800" dirty="0"/>
          </a:p>
          <a:p>
            <a:pPr lvl="1">
              <a:buClr>
                <a:srgbClr val="FFFF66"/>
              </a:buClr>
            </a:pPr>
            <a:r>
              <a:rPr lang="en-US" altLang="en-US" sz="2400" dirty="0" smtClean="0"/>
              <a:t>Point </a:t>
            </a:r>
            <a:r>
              <a:rPr lang="en-US" altLang="en-US" sz="2400" dirty="0"/>
              <a:t>of contact: </a:t>
            </a:r>
            <a:r>
              <a:rPr lang="en-US" altLang="en-US" sz="2400" b="1" dirty="0" smtClean="0"/>
              <a:t>Stefanie Drame</a:t>
            </a:r>
            <a:endParaRPr lang="en-US" altLang="en-US" sz="2400" b="1" dirty="0"/>
          </a:p>
          <a:p>
            <a:pPr lvl="2">
              <a:buClr>
                <a:srgbClr val="FFFF66"/>
              </a:buClr>
            </a:pPr>
            <a:r>
              <a:rPr lang="en-US" altLang="en-US" sz="2000" dirty="0"/>
              <a:t>POs; TARs; TESs; Financial Reporting; </a:t>
            </a:r>
            <a:r>
              <a:rPr lang="en-US" altLang="en-US" sz="2000" dirty="0" smtClean="0"/>
              <a:t>Payroll</a:t>
            </a:r>
            <a:endParaRPr lang="en-US" altLang="en-US" sz="2800" dirty="0"/>
          </a:p>
          <a:p>
            <a:pPr>
              <a:buFontTx/>
              <a:buNone/>
            </a:pPr>
            <a:endParaRPr lang="en-US" altLang="en-US" dirty="0" smtClean="0"/>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98FBCD6-9D7A-4EEE-9076-4445597B7A4F}" type="slidenum">
              <a:rPr lang="en-US" altLang="en-US">
                <a:solidFill>
                  <a:schemeClr val="tx2"/>
                </a:solidFill>
              </a:rPr>
              <a:pPr/>
              <a:t>18</a:t>
            </a:fld>
            <a:endParaRPr lang="en-US" altLang="en-US">
              <a:solidFill>
                <a:schemeClr val="tx2"/>
              </a:solidFill>
            </a:endParaRPr>
          </a:p>
        </p:txBody>
      </p:sp>
    </p:spTree>
    <p:extLst>
      <p:ext uri="{BB962C8B-B14F-4D97-AF65-F5344CB8AC3E}">
        <p14:creationId xmlns:p14="http://schemas.microsoft.com/office/powerpoint/2010/main" val="965053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3075" name="Rectangle 2"/>
          <p:cNvSpPr>
            <a:spLocks noGrp="1" noChangeArrowheads="1"/>
          </p:cNvSpPr>
          <p:nvPr>
            <p:ph type="ctrTitle"/>
          </p:nvPr>
        </p:nvSpPr>
        <p:spPr/>
        <p:txBody>
          <a:bodyPr/>
          <a:lstStyle/>
          <a:p>
            <a:r>
              <a:rPr lang="en-US" altLang="en-US" sz="3800" dirty="0" smtClean="0">
                <a:solidFill>
                  <a:schemeClr val="bg1"/>
                </a:solidFill>
              </a:rPr>
              <a:t>ADMIN &amp; ACCOUNTING SUPPORT</a:t>
            </a:r>
            <a:endParaRPr lang="en-US" altLang="en-US" sz="3800" dirty="0" smtClean="0">
              <a:solidFill>
                <a:schemeClr val="bg1"/>
              </a:solidFill>
            </a:endParaRPr>
          </a:p>
        </p:txBody>
      </p:sp>
      <p:sp>
        <p:nvSpPr>
          <p:cNvPr id="3076" name="Rectangle 3"/>
          <p:cNvSpPr>
            <a:spLocks noGrp="1" noChangeArrowheads="1"/>
          </p:cNvSpPr>
          <p:nvPr>
            <p:ph type="subTitle" idx="1"/>
          </p:nvPr>
        </p:nvSpPr>
        <p:spPr>
          <a:xfrm>
            <a:off x="1600200" y="3276600"/>
            <a:ext cx="7467600" cy="2895600"/>
          </a:xfrm>
        </p:spPr>
        <p:txBody>
          <a:bodyPr/>
          <a:lstStyle/>
          <a:p>
            <a:pPr algn="l"/>
            <a:r>
              <a:rPr lang="en-US" altLang="en-US" sz="2400" b="1" dirty="0" smtClean="0"/>
              <a:t>Procurement Office: </a:t>
            </a:r>
            <a:r>
              <a:rPr lang="en-US" altLang="en-US" sz="2400" dirty="0" smtClean="0"/>
              <a:t>Cathy Holm and Donna Gray</a:t>
            </a:r>
          </a:p>
          <a:p>
            <a:pPr marL="342900" indent="-342900" algn="l">
              <a:buFont typeface="Arial" panose="020B0604020202020204" pitchFamily="34" charset="0"/>
              <a:buChar char="•"/>
            </a:pPr>
            <a:r>
              <a:rPr lang="en-US" altLang="en-US" sz="2000" dirty="0" smtClean="0"/>
              <a:t>POs, TARs and TESs</a:t>
            </a:r>
            <a:endParaRPr lang="en-US" altLang="en-US" sz="2000" dirty="0" smtClean="0"/>
          </a:p>
          <a:p>
            <a:pPr algn="l"/>
            <a:r>
              <a:rPr lang="en-US" altLang="en-US" sz="2400" b="1" dirty="0"/>
              <a:t>Accounting</a:t>
            </a:r>
            <a:r>
              <a:rPr lang="en-US" altLang="en-US" sz="2000" b="1" dirty="0" smtClean="0"/>
              <a:t>:</a:t>
            </a:r>
            <a:r>
              <a:rPr lang="en-US" altLang="en-US" sz="2000" dirty="0" smtClean="0"/>
              <a:t> </a:t>
            </a:r>
            <a:r>
              <a:rPr lang="en-US" altLang="en-US" sz="2400" dirty="0" smtClean="0"/>
              <a:t>Shirley Goff and Vivian Shi</a:t>
            </a:r>
          </a:p>
          <a:p>
            <a:pPr marL="342900" indent="-342900" algn="l">
              <a:buFont typeface="Arial" panose="020B0604020202020204" pitchFamily="34" charset="0"/>
              <a:buChar char="•"/>
            </a:pPr>
            <a:r>
              <a:rPr lang="en-US" altLang="en-US" sz="2000" u="sng" dirty="0" smtClean="0"/>
              <a:t>Accounting</a:t>
            </a:r>
            <a:r>
              <a:rPr lang="en-US" altLang="en-US" sz="2000" dirty="0" smtClean="0"/>
              <a:t>, POs, TARs </a:t>
            </a:r>
            <a:r>
              <a:rPr lang="en-US" altLang="en-US" sz="2000" dirty="0"/>
              <a:t>and TESs </a:t>
            </a:r>
            <a:endParaRPr lang="en-US" altLang="en-US" sz="2000" dirty="0" smtClean="0"/>
          </a:p>
          <a:p>
            <a:pPr marL="342900" indent="-342900" algn="l">
              <a:buFont typeface="Arial" panose="020B0604020202020204" pitchFamily="34" charset="0"/>
              <a:buChar char="•"/>
            </a:pPr>
            <a:r>
              <a:rPr lang="en-US" altLang="en-US" sz="2400" b="1" dirty="0" smtClean="0"/>
              <a:t>Office </a:t>
            </a:r>
            <a:r>
              <a:rPr lang="en-US" altLang="en-US" sz="2400" b="1" dirty="0"/>
              <a:t>Management: </a:t>
            </a:r>
            <a:r>
              <a:rPr lang="en-US" altLang="en-US" sz="2400" dirty="0" smtClean="0"/>
              <a:t>Rashida Bandy </a:t>
            </a:r>
          </a:p>
          <a:p>
            <a:pPr marL="342900" indent="-342900" algn="l">
              <a:buFont typeface="Arial" panose="020B0604020202020204" pitchFamily="34" charset="0"/>
              <a:buChar char="•"/>
            </a:pPr>
            <a:r>
              <a:rPr lang="en-US" altLang="en-US" sz="2000" dirty="0" smtClean="0"/>
              <a:t>Office Supplies, Keys, </a:t>
            </a:r>
            <a:r>
              <a:rPr lang="en-US" altLang="en-US" sz="2000" dirty="0" err="1" smtClean="0"/>
              <a:t>Bldg</a:t>
            </a:r>
            <a:r>
              <a:rPr lang="en-US" altLang="en-US" sz="2000" dirty="0" smtClean="0"/>
              <a:t> Maintenance, Campus Parking </a:t>
            </a:r>
            <a:r>
              <a:rPr lang="en-US" altLang="en-US" sz="2000" dirty="0" smtClean="0"/>
              <a:t>Permits</a:t>
            </a:r>
          </a:p>
          <a:p>
            <a:pPr marL="342900" indent="-342900" algn="l">
              <a:buFont typeface="Arial" panose="020B0604020202020204" pitchFamily="34" charset="0"/>
              <a:buChar char="•"/>
            </a:pPr>
            <a:r>
              <a:rPr lang="en-US" altLang="en-US" sz="2400" b="1" dirty="0" smtClean="0"/>
              <a:t>Front </a:t>
            </a:r>
            <a:r>
              <a:rPr lang="en-US" altLang="en-US" sz="2400" b="1" dirty="0"/>
              <a:t>Desk: </a:t>
            </a:r>
            <a:r>
              <a:rPr lang="en-US" altLang="en-US" sz="2000" dirty="0" smtClean="0"/>
              <a:t>Yolande Ridore</a:t>
            </a:r>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44AE785-D18F-41B7-8157-84BE1D7F6C08}" type="slidenum">
              <a:rPr lang="en-US" altLang="en-US">
                <a:solidFill>
                  <a:schemeClr val="tx2"/>
                </a:solidFill>
              </a:rPr>
              <a:pPr/>
              <a:t>19</a:t>
            </a:fld>
            <a:endParaRPr lang="en-US" altLang="en-US" dirty="0">
              <a:solidFill>
                <a:schemeClr val="tx2"/>
              </a:solidFill>
            </a:endParaRPr>
          </a:p>
        </p:txBody>
      </p:sp>
    </p:spTree>
    <p:extLst>
      <p:ext uri="{BB962C8B-B14F-4D97-AF65-F5344CB8AC3E}">
        <p14:creationId xmlns:p14="http://schemas.microsoft.com/office/powerpoint/2010/main" val="2934155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ESSIC Administrative, Financial and Technical Structure</a:t>
            </a:r>
            <a:r>
              <a:rPr lang="en-US" dirty="0" smtClean="0">
                <a:solidFill>
                  <a:schemeClr val="bg1"/>
                </a:solidFill>
              </a:rPr>
              <a:t> </a:t>
            </a:r>
            <a:endParaRPr lang="en-US" dirty="0">
              <a:solidFill>
                <a:schemeClr val="bg1"/>
              </a:solidFill>
            </a:endParaRPr>
          </a:p>
        </p:txBody>
      </p:sp>
      <p:sp>
        <p:nvSpPr>
          <p:cNvPr id="4" name="Footer Placeholder 3"/>
          <p:cNvSpPr>
            <a:spLocks noGrp="1"/>
          </p:cNvSpPr>
          <p:nvPr>
            <p:ph type="ftr" sz="quarter" idx="11"/>
          </p:nvPr>
        </p:nvSpPr>
        <p:spPr/>
        <p:txBody>
          <a:bodyPr/>
          <a:lstStyle/>
          <a:p>
            <a:pPr>
              <a:defRPr/>
            </a:pPr>
            <a:r>
              <a:rPr lang="en-US" smtClean="0"/>
              <a:t>ESSIC Business Office</a:t>
            </a:r>
            <a:endParaRPr lang="en-US"/>
          </a:p>
        </p:txBody>
      </p:sp>
      <p:sp>
        <p:nvSpPr>
          <p:cNvPr id="5" name="Slide Number Placeholder 4"/>
          <p:cNvSpPr>
            <a:spLocks noGrp="1"/>
          </p:cNvSpPr>
          <p:nvPr>
            <p:ph type="sldNum" sz="quarter" idx="12"/>
          </p:nvPr>
        </p:nvSpPr>
        <p:spPr/>
        <p:txBody>
          <a:bodyPr/>
          <a:lstStyle/>
          <a:p>
            <a:pPr>
              <a:defRPr/>
            </a:pPr>
            <a:fld id="{7A1E5191-0D77-48C5-BE7E-6130DB64C413}" type="slidenum">
              <a:rPr lang="en-US" smtClean="0"/>
              <a:pPr>
                <a:defRPr/>
              </a:pPr>
              <a:t>2</a:t>
            </a:fld>
            <a:endParaRPr lang="en-US"/>
          </a:p>
        </p:txBody>
      </p:sp>
      <p:sp>
        <p:nvSpPr>
          <p:cNvPr id="6" name="Rectangle 5"/>
          <p:cNvSpPr/>
          <p:nvPr/>
        </p:nvSpPr>
        <p:spPr bwMode="auto">
          <a:xfrm>
            <a:off x="1524000" y="1828800"/>
            <a:ext cx="7543800" cy="1143000"/>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500" b="1" dirty="0" smtClean="0"/>
              <a:t>Business Office: </a:t>
            </a:r>
          </a:p>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Travel, Procurement, Payroll, </a:t>
            </a:r>
          </a:p>
          <a:p>
            <a:pPr algn="ctr"/>
            <a:r>
              <a:rPr lang="en-US" sz="2000" b="1" dirty="0" smtClean="0"/>
              <a:t>Award Management, Proposal Development</a:t>
            </a:r>
            <a:endParaRPr lang="en-US" sz="2000" b="1" dirty="0"/>
          </a:p>
        </p:txBody>
      </p:sp>
      <p:sp>
        <p:nvSpPr>
          <p:cNvPr id="10" name="Content Placeholder 9"/>
          <p:cNvSpPr>
            <a:spLocks noGrp="1"/>
          </p:cNvSpPr>
          <p:nvPr>
            <p:ph idx="1"/>
          </p:nvPr>
        </p:nvSpPr>
        <p:spPr bwMode="auto">
          <a:xfrm>
            <a:off x="1524000" y="3048000"/>
            <a:ext cx="7543800" cy="1143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500" b="1" dirty="0" smtClean="0"/>
              <a:t>Human Resources:</a:t>
            </a:r>
          </a:p>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Faculty Affairs, New Hires, Fringe Benefits, Visa, </a:t>
            </a:r>
          </a:p>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Contract, Letters of Employment</a:t>
            </a:r>
            <a:endParaRPr lang="en-US" sz="2000" b="1" dirty="0"/>
          </a:p>
        </p:txBody>
      </p:sp>
      <p:sp>
        <p:nvSpPr>
          <p:cNvPr id="11" name="Content Placeholder 9"/>
          <p:cNvSpPr txBox="1">
            <a:spLocks/>
          </p:cNvSpPr>
          <p:nvPr/>
        </p:nvSpPr>
        <p:spPr bwMode="auto">
          <a:xfrm>
            <a:off x="1524000" y="4267200"/>
            <a:ext cx="7543800" cy="114300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spcBef>
                <a:spcPct val="0"/>
              </a:spcBef>
              <a:buClrTx/>
              <a:buFontTx/>
              <a:buNone/>
            </a:pPr>
            <a:r>
              <a:rPr lang="en-US" sz="2500" b="1" kern="0" dirty="0"/>
              <a:t>IT Support and </a:t>
            </a:r>
            <a:r>
              <a:rPr lang="en-US" sz="2500" b="1" kern="0" dirty="0" smtClean="0"/>
              <a:t>Communication:</a:t>
            </a:r>
          </a:p>
          <a:p>
            <a:pPr marL="0" indent="0" algn="ctr">
              <a:spcBef>
                <a:spcPct val="0"/>
              </a:spcBef>
              <a:buClrTx/>
              <a:buFontTx/>
              <a:buNone/>
            </a:pPr>
            <a:r>
              <a:rPr lang="en-US" sz="2000" b="1" kern="0" dirty="0" smtClean="0"/>
              <a:t>IT </a:t>
            </a:r>
            <a:r>
              <a:rPr lang="en-US" sz="2000" b="1" kern="0" dirty="0"/>
              <a:t>P</a:t>
            </a:r>
            <a:r>
              <a:rPr lang="en-US" sz="2000" b="1" kern="0" dirty="0" smtClean="0"/>
              <a:t>rocurement, Server Management, </a:t>
            </a:r>
          </a:p>
          <a:p>
            <a:pPr marL="0" indent="0" algn="ctr">
              <a:spcBef>
                <a:spcPct val="0"/>
              </a:spcBef>
              <a:buClrTx/>
              <a:buFontTx/>
              <a:buNone/>
            </a:pPr>
            <a:r>
              <a:rPr lang="en-US" sz="2000" b="1" kern="0" dirty="0" smtClean="0"/>
              <a:t>Communication, IT Support</a:t>
            </a:r>
          </a:p>
          <a:p>
            <a:pPr marL="0" indent="0" algn="ctr">
              <a:spcBef>
                <a:spcPct val="0"/>
              </a:spcBef>
              <a:buClrTx/>
              <a:buFontTx/>
              <a:buNone/>
            </a:pPr>
            <a:endParaRPr lang="en-US" sz="2500" b="1" kern="0" dirty="0" smtClean="0"/>
          </a:p>
          <a:p>
            <a:pPr marL="0" indent="0" algn="ctr">
              <a:spcBef>
                <a:spcPct val="0"/>
              </a:spcBef>
              <a:buClrTx/>
              <a:buFontTx/>
              <a:buNone/>
            </a:pPr>
            <a:r>
              <a:rPr lang="en-US" sz="2500" b="1" kern="0" dirty="0" smtClean="0"/>
              <a:t> </a:t>
            </a:r>
            <a:endParaRPr lang="en-US" sz="2500" b="1" kern="0" dirty="0"/>
          </a:p>
        </p:txBody>
      </p:sp>
      <p:sp>
        <p:nvSpPr>
          <p:cNvPr id="12" name="Content Placeholder 9"/>
          <p:cNvSpPr txBox="1">
            <a:spLocks/>
          </p:cNvSpPr>
          <p:nvPr/>
        </p:nvSpPr>
        <p:spPr bwMode="auto">
          <a:xfrm>
            <a:off x="1524000" y="5486400"/>
            <a:ext cx="7543800" cy="1143000"/>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spcBef>
                <a:spcPct val="0"/>
              </a:spcBef>
              <a:buClrTx/>
              <a:buFontTx/>
              <a:buNone/>
            </a:pPr>
            <a:r>
              <a:rPr lang="en-US" sz="2500" b="1" kern="0" dirty="0" smtClean="0"/>
              <a:t>Front Office:</a:t>
            </a:r>
          </a:p>
          <a:p>
            <a:pPr marL="0" indent="0" algn="ctr">
              <a:spcBef>
                <a:spcPct val="0"/>
              </a:spcBef>
              <a:buClrTx/>
              <a:buFontTx/>
              <a:buNone/>
            </a:pPr>
            <a:r>
              <a:rPr lang="en-US" sz="2000" b="1" kern="0" dirty="0" smtClean="0"/>
              <a:t>Building Maintenance, Keys, </a:t>
            </a:r>
          </a:p>
          <a:p>
            <a:pPr marL="0" indent="0" algn="ctr">
              <a:spcBef>
                <a:spcPct val="0"/>
              </a:spcBef>
              <a:buClrTx/>
              <a:buFontTx/>
              <a:buNone/>
            </a:pPr>
            <a:r>
              <a:rPr lang="en-US" sz="2000" b="1" kern="0" dirty="0" smtClean="0"/>
              <a:t>Campus Parking Permits, Office Supplies</a:t>
            </a:r>
          </a:p>
          <a:p>
            <a:pPr marL="0" indent="0" algn="ctr">
              <a:spcBef>
                <a:spcPct val="0"/>
              </a:spcBef>
              <a:buClrTx/>
              <a:buFontTx/>
              <a:buNone/>
            </a:pPr>
            <a:endParaRPr lang="en-US" sz="2500" b="1" kern="0" dirty="0" smtClean="0"/>
          </a:p>
          <a:p>
            <a:pPr marL="0" indent="0" algn="ctr">
              <a:spcBef>
                <a:spcPct val="0"/>
              </a:spcBef>
              <a:buClrTx/>
              <a:buFontTx/>
              <a:buNone/>
            </a:pPr>
            <a:r>
              <a:rPr lang="en-US" sz="2500" b="1" kern="0" dirty="0" smtClean="0"/>
              <a:t> </a:t>
            </a:r>
            <a:endParaRPr lang="en-US" sz="2500" b="1" kern="0" dirty="0"/>
          </a:p>
        </p:txBody>
      </p:sp>
    </p:spTree>
    <p:extLst>
      <p:ext uri="{BB962C8B-B14F-4D97-AF65-F5344CB8AC3E}">
        <p14:creationId xmlns:p14="http://schemas.microsoft.com/office/powerpoint/2010/main" val="3799582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NEW TRAVEL PROCESSES</a:t>
            </a:r>
            <a:endParaRPr lang="en-US" dirty="0">
              <a:solidFill>
                <a:schemeClr val="bg1"/>
              </a:solidFill>
            </a:endParaRPr>
          </a:p>
        </p:txBody>
      </p:sp>
      <p:sp>
        <p:nvSpPr>
          <p:cNvPr id="3" name="Content Placeholder 2"/>
          <p:cNvSpPr>
            <a:spLocks noGrp="1"/>
          </p:cNvSpPr>
          <p:nvPr>
            <p:ph idx="1"/>
          </p:nvPr>
        </p:nvSpPr>
        <p:spPr/>
        <p:txBody>
          <a:bodyPr/>
          <a:lstStyle/>
          <a:p>
            <a:r>
              <a:rPr lang="en-US" sz="2600" b="1" dirty="0"/>
              <a:t>Any questions related to </a:t>
            </a:r>
            <a:r>
              <a:rPr lang="en-US" sz="2600" b="1" dirty="0" smtClean="0"/>
              <a:t>travel (TES/TAR) or procurement, </a:t>
            </a:r>
            <a:r>
              <a:rPr lang="en-US" sz="2600" b="1" dirty="0"/>
              <a:t>please </a:t>
            </a:r>
            <a:r>
              <a:rPr lang="en-US" sz="2600" b="1" dirty="0"/>
              <a:t>contact your Account Manager </a:t>
            </a:r>
            <a:r>
              <a:rPr lang="en-US" sz="2600" b="1" dirty="0">
                <a:solidFill>
                  <a:srgbClr val="92D050"/>
                </a:solidFill>
              </a:rPr>
              <a:t>to </a:t>
            </a:r>
            <a:r>
              <a:rPr lang="en-US" sz="2600" b="1" dirty="0" smtClean="0">
                <a:solidFill>
                  <a:srgbClr val="92D050"/>
                </a:solidFill>
              </a:rPr>
              <a:t>make </a:t>
            </a:r>
            <a:r>
              <a:rPr lang="en-US" sz="2600" b="1" dirty="0">
                <a:solidFill>
                  <a:srgbClr val="92D050"/>
                </a:solidFill>
              </a:rPr>
              <a:t>an </a:t>
            </a:r>
            <a:r>
              <a:rPr lang="en-US" sz="2600" b="1" dirty="0" smtClean="0">
                <a:solidFill>
                  <a:srgbClr val="92D050"/>
                </a:solidFill>
              </a:rPr>
              <a:t>appointment</a:t>
            </a:r>
            <a:endParaRPr lang="en-US" sz="2600" b="1" dirty="0" smtClean="0"/>
          </a:p>
          <a:p>
            <a:pPr algn="ctr"/>
            <a:r>
              <a:rPr lang="en-US" sz="2600" b="1" dirty="0" smtClean="0">
                <a:solidFill>
                  <a:srgbClr val="FFFF00"/>
                </a:solidFill>
              </a:rPr>
              <a:t>!!</a:t>
            </a:r>
            <a:r>
              <a:rPr lang="en-US" sz="2600" b="1" dirty="0" smtClean="0">
                <a:solidFill>
                  <a:srgbClr val="FFFF00"/>
                </a:solidFill>
              </a:rPr>
              <a:t>The Procurement Office will no longer be </a:t>
            </a:r>
            <a:r>
              <a:rPr lang="en-US" sz="2600" b="1" dirty="0" smtClean="0">
                <a:solidFill>
                  <a:srgbClr val="FFFF00"/>
                </a:solidFill>
              </a:rPr>
              <a:t/>
            </a:r>
            <a:br>
              <a:rPr lang="en-US" sz="2600" b="1" dirty="0" smtClean="0">
                <a:solidFill>
                  <a:srgbClr val="FFFF00"/>
                </a:solidFill>
              </a:rPr>
            </a:br>
            <a:r>
              <a:rPr lang="en-US" sz="2600" b="1" dirty="0" smtClean="0">
                <a:solidFill>
                  <a:srgbClr val="FFFF00"/>
                </a:solidFill>
              </a:rPr>
              <a:t>your </a:t>
            </a:r>
            <a:r>
              <a:rPr lang="en-US" sz="2600" b="1" dirty="0" smtClean="0">
                <a:solidFill>
                  <a:srgbClr val="FFFF00"/>
                </a:solidFill>
              </a:rPr>
              <a:t>first point of contact!!</a:t>
            </a:r>
            <a:endParaRPr lang="en-US" sz="2600" b="1" dirty="0">
              <a:solidFill>
                <a:srgbClr val="FFFF00"/>
              </a:solidFill>
            </a:endParaRPr>
          </a:p>
          <a:p>
            <a:r>
              <a:rPr lang="en-US" sz="2600" dirty="0"/>
              <a:t>New online EBO TES form</a:t>
            </a:r>
          </a:p>
          <a:p>
            <a:r>
              <a:rPr lang="en-US" sz="2600" dirty="0" smtClean="0"/>
              <a:t>TESs </a:t>
            </a:r>
            <a:r>
              <a:rPr lang="en-US" sz="2600" dirty="0"/>
              <a:t>to be dropped-off or mailed-in </a:t>
            </a:r>
            <a:r>
              <a:rPr lang="en-US" sz="2600" dirty="0" smtClean="0"/>
              <a:t>only – If questions, please </a:t>
            </a:r>
            <a:r>
              <a:rPr lang="en-US" sz="2600" b="1" dirty="0">
                <a:solidFill>
                  <a:srgbClr val="92D050"/>
                </a:solidFill>
              </a:rPr>
              <a:t>make an appointment</a:t>
            </a:r>
            <a:endParaRPr lang="en-US" sz="2600" dirty="0" smtClean="0"/>
          </a:p>
          <a:p>
            <a:r>
              <a:rPr lang="en-US" sz="2600" dirty="0" smtClean="0"/>
              <a:t>TESs should be submitted within 2 weeks of your return, to the extent possible</a:t>
            </a:r>
            <a:endParaRPr lang="en-US" sz="2600" dirty="0"/>
          </a:p>
        </p:txBody>
      </p:sp>
      <p:sp>
        <p:nvSpPr>
          <p:cNvPr id="4" name="Footer Placeholder 3"/>
          <p:cNvSpPr>
            <a:spLocks noGrp="1"/>
          </p:cNvSpPr>
          <p:nvPr>
            <p:ph type="ftr" sz="quarter" idx="11"/>
          </p:nvPr>
        </p:nvSpPr>
        <p:spPr/>
        <p:txBody>
          <a:bodyPr/>
          <a:lstStyle/>
          <a:p>
            <a:pPr>
              <a:defRPr/>
            </a:pPr>
            <a:r>
              <a:rPr lang="en-US" dirty="0" smtClean="0"/>
              <a:t>ESSIC Business Office</a:t>
            </a:r>
            <a:endParaRPr lang="en-US" dirty="0"/>
          </a:p>
        </p:txBody>
      </p:sp>
      <p:sp>
        <p:nvSpPr>
          <p:cNvPr id="5" name="Slide Number Placeholder 4"/>
          <p:cNvSpPr>
            <a:spLocks noGrp="1"/>
          </p:cNvSpPr>
          <p:nvPr>
            <p:ph type="sldNum" sz="quarter" idx="12"/>
          </p:nvPr>
        </p:nvSpPr>
        <p:spPr/>
        <p:txBody>
          <a:bodyPr/>
          <a:lstStyle/>
          <a:p>
            <a:pPr>
              <a:defRPr/>
            </a:pPr>
            <a:fld id="{7A1E5191-0D77-48C5-BE7E-6130DB64C413}" type="slidenum">
              <a:rPr lang="en-US" smtClean="0"/>
              <a:pPr>
                <a:defRPr/>
              </a:pPr>
              <a:t>20</a:t>
            </a:fld>
            <a:endParaRPr lang="en-US" dirty="0"/>
          </a:p>
        </p:txBody>
      </p:sp>
    </p:spTree>
    <p:extLst>
      <p:ext uri="{BB962C8B-B14F-4D97-AF65-F5344CB8AC3E}">
        <p14:creationId xmlns:p14="http://schemas.microsoft.com/office/powerpoint/2010/main" val="593343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New Travel Processes</a:t>
            </a:r>
            <a:endParaRPr lang="en-US" dirty="0">
              <a:solidFill>
                <a:schemeClr val="bg1"/>
              </a:solidFill>
            </a:endParaRPr>
          </a:p>
        </p:txBody>
      </p:sp>
      <p:sp>
        <p:nvSpPr>
          <p:cNvPr id="3" name="Content Placeholder 2"/>
          <p:cNvSpPr>
            <a:spLocks noGrp="1"/>
          </p:cNvSpPr>
          <p:nvPr>
            <p:ph idx="1"/>
          </p:nvPr>
        </p:nvSpPr>
        <p:spPr/>
        <p:txBody>
          <a:bodyPr/>
          <a:lstStyle/>
          <a:p>
            <a:r>
              <a:rPr lang="en-US" sz="2600" dirty="0"/>
              <a:t>TES package MUST include:</a:t>
            </a:r>
          </a:p>
          <a:p>
            <a:pPr lvl="1"/>
            <a:r>
              <a:rPr lang="en-US" sz="2600" dirty="0"/>
              <a:t>Driving </a:t>
            </a:r>
            <a:r>
              <a:rPr lang="en-US" sz="2600" dirty="0" smtClean="0"/>
              <a:t>Directions; Exchange Rate; Taped </a:t>
            </a:r>
            <a:r>
              <a:rPr lang="en-US" sz="2600" dirty="0"/>
              <a:t>original </a:t>
            </a:r>
            <a:r>
              <a:rPr lang="en-US" sz="2600" dirty="0" smtClean="0"/>
              <a:t>receipts; Per </a:t>
            </a:r>
            <a:r>
              <a:rPr lang="en-US" sz="2600" dirty="0" smtClean="0"/>
              <a:t>Diem </a:t>
            </a:r>
            <a:r>
              <a:rPr lang="en-US" sz="2600" dirty="0" err="1" smtClean="0"/>
              <a:t>bfst</a:t>
            </a:r>
            <a:r>
              <a:rPr lang="en-US" sz="2600" dirty="0" smtClean="0"/>
              <a:t>/lunch/dinner on TES</a:t>
            </a:r>
          </a:p>
          <a:p>
            <a:r>
              <a:rPr lang="en-US" sz="2600" dirty="0" smtClean="0"/>
              <a:t>TARs </a:t>
            </a:r>
            <a:r>
              <a:rPr lang="en-US" sz="2600" dirty="0" smtClean="0"/>
              <a:t>MUST be submitted at least 3 weeks in advance of departure date</a:t>
            </a:r>
          </a:p>
          <a:p>
            <a:r>
              <a:rPr lang="en-US" sz="2600" dirty="0" smtClean="0"/>
              <a:t>International/Domestic communication costs: Allowable except Global Data Plans – requires business purpose justification at the time of the TAR.</a:t>
            </a:r>
          </a:p>
          <a:p>
            <a:endParaRPr lang="en-US" sz="26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ESSIC Business Office</a:t>
            </a:r>
            <a:endParaRPr lang="en-US"/>
          </a:p>
        </p:txBody>
      </p:sp>
      <p:sp>
        <p:nvSpPr>
          <p:cNvPr id="5" name="Slide Number Placeholder 4"/>
          <p:cNvSpPr>
            <a:spLocks noGrp="1"/>
          </p:cNvSpPr>
          <p:nvPr>
            <p:ph type="sldNum" sz="quarter" idx="12"/>
          </p:nvPr>
        </p:nvSpPr>
        <p:spPr/>
        <p:txBody>
          <a:bodyPr/>
          <a:lstStyle/>
          <a:p>
            <a:pPr>
              <a:defRPr/>
            </a:pPr>
            <a:fld id="{7A1E5191-0D77-48C5-BE7E-6130DB64C413}" type="slidenum">
              <a:rPr lang="en-US" smtClean="0"/>
              <a:pPr>
                <a:defRPr/>
              </a:pPr>
              <a:t>21</a:t>
            </a:fld>
            <a:endParaRPr lang="en-US"/>
          </a:p>
        </p:txBody>
      </p:sp>
    </p:spTree>
    <p:extLst>
      <p:ext uri="{BB962C8B-B14F-4D97-AF65-F5344CB8AC3E}">
        <p14:creationId xmlns:p14="http://schemas.microsoft.com/office/powerpoint/2010/main" val="1719084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16387" name="Rectangle 2"/>
          <p:cNvSpPr>
            <a:spLocks noGrp="1" noChangeArrowheads="1"/>
          </p:cNvSpPr>
          <p:nvPr>
            <p:ph type="title"/>
          </p:nvPr>
        </p:nvSpPr>
        <p:spPr>
          <a:xfrm>
            <a:off x="1371600" y="304800"/>
            <a:ext cx="7772400" cy="1143000"/>
          </a:xfrm>
        </p:spPr>
        <p:txBody>
          <a:bodyPr/>
          <a:lstStyle/>
          <a:p>
            <a:r>
              <a:rPr lang="en-US" altLang="en-US" dirty="0" smtClean="0">
                <a:solidFill>
                  <a:schemeClr val="bg1"/>
                </a:solidFill>
              </a:rPr>
              <a:t>BA </a:t>
            </a:r>
            <a:r>
              <a:rPr lang="en-US" altLang="en-US" dirty="0" smtClean="0">
                <a:solidFill>
                  <a:schemeClr val="bg1"/>
                </a:solidFill>
              </a:rPr>
              <a:t>CENTRAL</a:t>
            </a:r>
            <a:endParaRPr lang="en-US" altLang="en-US" dirty="0" smtClean="0">
              <a:solidFill>
                <a:schemeClr val="bg1"/>
              </a:solidFill>
            </a:endParaRPr>
          </a:p>
        </p:txBody>
      </p:sp>
      <p:sp>
        <p:nvSpPr>
          <p:cNvPr id="16388" name="Rectangle 3"/>
          <p:cNvSpPr>
            <a:spLocks noGrp="1" noChangeArrowheads="1"/>
          </p:cNvSpPr>
          <p:nvPr>
            <p:ph type="body" idx="1"/>
          </p:nvPr>
        </p:nvSpPr>
        <p:spPr/>
        <p:txBody>
          <a:bodyPr/>
          <a:lstStyle/>
          <a:p>
            <a:pPr>
              <a:buClr>
                <a:srgbClr val="FFFF66"/>
              </a:buClr>
            </a:pPr>
            <a:r>
              <a:rPr lang="en-US" altLang="en-US" dirty="0" smtClean="0"/>
              <a:t>MUST </a:t>
            </a:r>
            <a:r>
              <a:rPr lang="en-US" altLang="en-US" dirty="0"/>
              <a:t>login through VPN first </a:t>
            </a:r>
            <a:r>
              <a:rPr lang="en-US" altLang="en-US" sz="2400" dirty="0"/>
              <a:t>(https://</a:t>
            </a:r>
            <a:r>
              <a:rPr lang="en-US" altLang="en-US" sz="2400" dirty="0" smtClean="0"/>
              <a:t>terpware.umd.edu/Windows/Package/2039)</a:t>
            </a:r>
          </a:p>
          <a:p>
            <a:pPr>
              <a:buClr>
                <a:srgbClr val="FFFF66"/>
              </a:buClr>
            </a:pPr>
            <a:r>
              <a:rPr lang="en-US" altLang="en-US" dirty="0"/>
              <a:t>Login </a:t>
            </a:r>
            <a:r>
              <a:rPr lang="en-US" altLang="en-US" sz="2400" dirty="0"/>
              <a:t>(http://baws1.umd.edu/Dashboard)</a:t>
            </a:r>
          </a:p>
          <a:p>
            <a:pPr>
              <a:buClr>
                <a:srgbClr val="FFFF66"/>
              </a:buClr>
            </a:pPr>
            <a:r>
              <a:rPr lang="en-US" altLang="en-US" dirty="0" smtClean="0"/>
              <a:t>Available reports to ESSIC employees only</a:t>
            </a:r>
          </a:p>
          <a:p>
            <a:pPr>
              <a:buClr>
                <a:srgbClr val="FFFF66"/>
              </a:buClr>
            </a:pPr>
            <a:r>
              <a:rPr lang="en-US" altLang="en-US" dirty="0" smtClean="0"/>
              <a:t>CICS: Task-level reporting available</a:t>
            </a:r>
          </a:p>
          <a:p>
            <a:pPr>
              <a:buClr>
                <a:srgbClr val="FFFF66"/>
              </a:buClr>
            </a:pPr>
            <a:r>
              <a:rPr lang="en-US" altLang="en-US" dirty="0" smtClean="0"/>
              <a:t>How to read your account reporting</a:t>
            </a:r>
          </a:p>
          <a:p>
            <a:pPr>
              <a:buClr>
                <a:srgbClr val="FFFF66"/>
              </a:buClr>
            </a:pPr>
            <a:r>
              <a:rPr lang="en-US" altLang="en-US" dirty="0" smtClean="0"/>
              <a:t>Need access? Contact Jean La Fonta</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4A8CBC3-EE3B-4F32-9DFD-10E892F2F2D7}" type="slidenum">
              <a:rPr lang="en-US" altLang="en-US">
                <a:solidFill>
                  <a:schemeClr val="tx2"/>
                </a:solidFill>
              </a:rPr>
              <a:pPr/>
              <a:t>22</a:t>
            </a:fld>
            <a:endParaRPr lang="en-US" altLang="en-US">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rotWithShape="1">
          <a:blip r:embed="rId2"/>
          <a:srcRect t="8792"/>
          <a:stretch/>
        </p:blipFill>
        <p:spPr>
          <a:xfrm>
            <a:off x="1524000" y="304800"/>
            <a:ext cx="7620000" cy="6353856"/>
          </a:xfrm>
          <a:prstGeom prst="rect">
            <a:avLst/>
          </a:prstGeom>
        </p:spPr>
      </p:pic>
    </p:spTree>
    <p:extLst>
      <p:ext uri="{BB962C8B-B14F-4D97-AF65-F5344CB8AC3E}">
        <p14:creationId xmlns:p14="http://schemas.microsoft.com/office/powerpoint/2010/main" val="2384321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00200" y="762000"/>
            <a:ext cx="7391400" cy="6186694"/>
          </a:xfrm>
          <a:prstGeom prst="rect">
            <a:avLst/>
          </a:prstGeom>
        </p:spPr>
      </p:pic>
    </p:spTree>
    <p:extLst>
      <p:ext uri="{BB962C8B-B14F-4D97-AF65-F5344CB8AC3E}">
        <p14:creationId xmlns:p14="http://schemas.microsoft.com/office/powerpoint/2010/main" val="19932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
            <a:ext cx="7391400"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4683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15363" name="Rectangle 2"/>
          <p:cNvSpPr>
            <a:spLocks noGrp="1" noChangeArrowheads="1"/>
          </p:cNvSpPr>
          <p:nvPr>
            <p:ph type="title"/>
          </p:nvPr>
        </p:nvSpPr>
        <p:spPr>
          <a:xfrm>
            <a:off x="1371600" y="304800"/>
            <a:ext cx="7772400" cy="1143000"/>
          </a:xfrm>
        </p:spPr>
        <p:txBody>
          <a:bodyPr/>
          <a:lstStyle/>
          <a:p>
            <a:r>
              <a:rPr lang="en-US" altLang="en-US" smtClean="0">
                <a:solidFill>
                  <a:schemeClr val="bg1"/>
                </a:solidFill>
              </a:rPr>
              <a:t>Q&amp;A</a:t>
            </a:r>
          </a:p>
        </p:txBody>
      </p:sp>
      <p:sp>
        <p:nvSpPr>
          <p:cNvPr id="15364" name="Rectangle 3"/>
          <p:cNvSpPr>
            <a:spLocks noGrp="1" noChangeArrowheads="1"/>
          </p:cNvSpPr>
          <p:nvPr>
            <p:ph type="body" idx="1"/>
          </p:nvPr>
        </p:nvSpPr>
        <p:spPr/>
        <p:txBody>
          <a:bodyPr/>
          <a:lstStyle/>
          <a:p>
            <a:pPr>
              <a:buClr>
                <a:srgbClr val="FFFF66"/>
              </a:buClr>
            </a:pPr>
            <a:r>
              <a:rPr lang="en-US" altLang="en-US" dirty="0" smtClean="0"/>
              <a:t>EBO </a:t>
            </a:r>
            <a:r>
              <a:rPr lang="en-US" altLang="en-US" dirty="0" smtClean="0"/>
              <a:t>Contacts</a:t>
            </a:r>
            <a:r>
              <a:rPr lang="en-US" altLang="en-US" dirty="0" smtClean="0"/>
              <a:t>:</a:t>
            </a:r>
          </a:p>
          <a:p>
            <a:pPr>
              <a:buClr>
                <a:srgbClr val="FFFF66"/>
              </a:buClr>
            </a:pPr>
            <a:r>
              <a:rPr lang="en-US" altLang="en-US" dirty="0" smtClean="0"/>
              <a:t>http://</a:t>
            </a:r>
            <a:r>
              <a:rPr lang="en-US" altLang="en-US" dirty="0" smtClean="0"/>
              <a:t>essic.umd.edu/ebo/contact.php</a:t>
            </a:r>
          </a:p>
          <a:p>
            <a:pPr>
              <a:buClr>
                <a:srgbClr val="FFFF66"/>
              </a:buClr>
            </a:pPr>
            <a:endParaRPr lang="en-US" altLang="en-US" dirty="0"/>
          </a:p>
          <a:p>
            <a:pPr>
              <a:buClr>
                <a:srgbClr val="FFFF66"/>
              </a:buClr>
            </a:pPr>
            <a:r>
              <a:rPr lang="en-US" altLang="en-US" dirty="0" smtClean="0"/>
              <a:t>Upcoming Session:</a:t>
            </a:r>
          </a:p>
          <a:p>
            <a:pPr lvl="1">
              <a:buClr>
                <a:srgbClr val="FFFF66"/>
              </a:buClr>
            </a:pPr>
            <a:r>
              <a:rPr lang="en-US" altLang="en-US" dirty="0" smtClean="0"/>
              <a:t>Accessing and Using BA Central </a:t>
            </a:r>
          </a:p>
          <a:p>
            <a:pPr lvl="1">
              <a:buClr>
                <a:srgbClr val="FFFF66"/>
              </a:buClr>
            </a:pPr>
            <a:r>
              <a:rPr lang="en-US" altLang="en-US" dirty="0" smtClean="0"/>
              <a:t>Interpreting Financial Reports/Data</a:t>
            </a:r>
            <a:endParaRPr lang="en-US" altLang="en-US" dirty="0" smtClean="0"/>
          </a:p>
          <a:p>
            <a:pPr marL="0" indent="0">
              <a:buClr>
                <a:srgbClr val="FFFF66"/>
              </a:buClr>
              <a:buNone/>
            </a:pPr>
            <a:endParaRPr lang="en-US" altLang="en-US" dirty="0" smtClean="0"/>
          </a:p>
          <a:p>
            <a:pPr>
              <a:buClr>
                <a:srgbClr val="FFFF66"/>
              </a:buClr>
            </a:pPr>
            <a:endParaRPr lang="en-US" altLang="en-US" dirty="0" smtClean="0"/>
          </a:p>
          <a:p>
            <a:pPr>
              <a:buFontTx/>
              <a:buNone/>
            </a:pPr>
            <a:endParaRPr lang="en-US" altLang="en-US" dirty="0" smtClean="0"/>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98FBCD6-9D7A-4EEE-9076-4445597B7A4F}" type="slidenum">
              <a:rPr lang="en-US" altLang="en-US">
                <a:solidFill>
                  <a:schemeClr val="tx2"/>
                </a:solidFill>
              </a:rPr>
              <a:pPr/>
              <a:t>26</a:t>
            </a:fld>
            <a:endParaRPr lang="en-US" altLang="en-US">
              <a:solidFill>
                <a:schemeClr val="tx2"/>
              </a:solidFill>
            </a:endParaRPr>
          </a:p>
        </p:txBody>
      </p:sp>
    </p:spTree>
    <p:extLst>
      <p:ext uri="{BB962C8B-B14F-4D97-AF65-F5344CB8AC3E}">
        <p14:creationId xmlns:p14="http://schemas.microsoft.com/office/powerpoint/2010/main" val="4119128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3075" name="Rectangle 2"/>
          <p:cNvSpPr>
            <a:spLocks noGrp="1" noChangeArrowheads="1"/>
          </p:cNvSpPr>
          <p:nvPr>
            <p:ph type="ctrTitle"/>
          </p:nvPr>
        </p:nvSpPr>
        <p:spPr/>
        <p:txBody>
          <a:bodyPr/>
          <a:lstStyle/>
          <a:p>
            <a:r>
              <a:rPr lang="en-US" altLang="en-US" dirty="0" smtClean="0">
                <a:solidFill>
                  <a:schemeClr val="bg1"/>
                </a:solidFill>
              </a:rPr>
              <a:t>ESSIC BUSINESS OFFICE</a:t>
            </a:r>
          </a:p>
        </p:txBody>
      </p:sp>
      <p:sp>
        <p:nvSpPr>
          <p:cNvPr id="3076" name="Rectangle 3"/>
          <p:cNvSpPr>
            <a:spLocks noGrp="1" noChangeArrowheads="1"/>
          </p:cNvSpPr>
          <p:nvPr>
            <p:ph type="subTitle" idx="1"/>
          </p:nvPr>
        </p:nvSpPr>
        <p:spPr>
          <a:xfrm>
            <a:off x="1752600" y="3505200"/>
            <a:ext cx="7162800" cy="1752600"/>
          </a:xfrm>
        </p:spPr>
        <p:txBody>
          <a:bodyPr/>
          <a:lstStyle/>
          <a:p>
            <a:r>
              <a:rPr lang="en-US" altLang="en-US" dirty="0" smtClean="0"/>
              <a:t>HUMAN RESOURCES </a:t>
            </a:r>
          </a:p>
          <a:p>
            <a:r>
              <a:rPr lang="en-US" altLang="en-US" dirty="0" smtClean="0"/>
              <a:t>PROPOSAL SUBMISSION </a:t>
            </a:r>
            <a:endParaRPr lang="en-US" altLang="en-US" dirty="0" smtClean="0"/>
          </a:p>
          <a:p>
            <a:r>
              <a:rPr lang="en-US" altLang="en-US" dirty="0" smtClean="0"/>
              <a:t>AWARD MANAGEMENT</a:t>
            </a:r>
          </a:p>
          <a:p>
            <a:r>
              <a:rPr lang="en-US" altLang="en-US" dirty="0" smtClean="0"/>
              <a:t>ADMIN &amp; ACCOUNTING SUPPORT</a:t>
            </a:r>
            <a:endParaRPr lang="en-US" altLang="en-US" dirty="0" smtClean="0"/>
          </a:p>
          <a:p>
            <a:r>
              <a:rPr lang="en-US" altLang="en-US" dirty="0" smtClean="0">
                <a:solidFill>
                  <a:schemeClr val="accent1">
                    <a:lumMod val="40000"/>
                    <a:lumOff val="60000"/>
                  </a:schemeClr>
                </a:solidFill>
              </a:rPr>
              <a:t>http</a:t>
            </a:r>
            <a:r>
              <a:rPr lang="en-US" altLang="en-US" dirty="0">
                <a:solidFill>
                  <a:schemeClr val="accent1">
                    <a:lumMod val="40000"/>
                    <a:lumOff val="60000"/>
                  </a:schemeClr>
                </a:solidFill>
              </a:rPr>
              <a:t>://essic.umd.edu/ebo</a:t>
            </a:r>
            <a:r>
              <a:rPr lang="en-US" altLang="en-US" dirty="0" smtClean="0">
                <a:solidFill>
                  <a:schemeClr val="accent1">
                    <a:lumMod val="40000"/>
                    <a:lumOff val="60000"/>
                  </a:schemeClr>
                </a:solidFill>
              </a:rPr>
              <a:t>/</a:t>
            </a:r>
          </a:p>
          <a:p>
            <a:endParaRPr lang="en-US" altLang="en-US" dirty="0" smtClean="0"/>
          </a:p>
          <a:p>
            <a:endParaRPr lang="en-US" altLang="en-US" dirty="0" smtClean="0"/>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44AE785-D18F-41B7-8157-84BE1D7F6C08}" type="slidenum">
              <a:rPr lang="en-US" altLang="en-US">
                <a:solidFill>
                  <a:schemeClr val="tx2"/>
                </a:solidFill>
              </a:rPr>
              <a:pPr/>
              <a:t>3</a:t>
            </a:fld>
            <a:endParaRPr lang="en-US" altLang="en-US">
              <a:solidFill>
                <a:schemeClr val="tx2"/>
              </a:solidFill>
            </a:endParaRPr>
          </a:p>
        </p:txBody>
      </p:sp>
    </p:spTree>
    <p:extLst>
      <p:ext uri="{BB962C8B-B14F-4D97-AF65-F5344CB8AC3E}">
        <p14:creationId xmlns:p14="http://schemas.microsoft.com/office/powerpoint/2010/main" val="110888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chemeClr val="tx2"/>
                </a:solidFill>
              </a:rPr>
              <a:t>ESSIC Business Office</a:t>
            </a:r>
          </a:p>
        </p:txBody>
      </p:sp>
      <p:sp>
        <p:nvSpPr>
          <p:cNvPr id="3075" name="Rectangle 2"/>
          <p:cNvSpPr>
            <a:spLocks noGrp="1" noChangeArrowheads="1"/>
          </p:cNvSpPr>
          <p:nvPr>
            <p:ph type="ctrTitle"/>
          </p:nvPr>
        </p:nvSpPr>
        <p:spPr/>
        <p:txBody>
          <a:bodyPr/>
          <a:lstStyle/>
          <a:p>
            <a:r>
              <a:rPr lang="en-US" altLang="en-US" dirty="0" smtClean="0">
                <a:solidFill>
                  <a:schemeClr val="bg1"/>
                </a:solidFill>
              </a:rPr>
              <a:t>HUMAN RESOURCES</a:t>
            </a:r>
            <a:endParaRPr lang="en-US" altLang="en-US" dirty="0" smtClean="0">
              <a:solidFill>
                <a:schemeClr val="bg1"/>
              </a:solidFill>
            </a:endParaRPr>
          </a:p>
        </p:txBody>
      </p:sp>
      <p:sp>
        <p:nvSpPr>
          <p:cNvPr id="3076" name="Rectangle 3"/>
          <p:cNvSpPr>
            <a:spLocks noGrp="1" noChangeArrowheads="1"/>
          </p:cNvSpPr>
          <p:nvPr>
            <p:ph type="subTitle" idx="1"/>
          </p:nvPr>
        </p:nvSpPr>
        <p:spPr>
          <a:xfrm>
            <a:off x="1828800" y="3276600"/>
            <a:ext cx="6781800" cy="2819400"/>
          </a:xfrm>
        </p:spPr>
        <p:txBody>
          <a:bodyPr/>
          <a:lstStyle/>
          <a:p>
            <a:r>
              <a:rPr lang="en-US" altLang="en-US" sz="2400" dirty="0" smtClean="0"/>
              <a:t>Assistant Director for HR: Sonja Junek </a:t>
            </a:r>
            <a:r>
              <a:rPr lang="en-US" sz="2000" b="1" dirty="0" smtClean="0"/>
              <a:t>sjunek@essic.umd.edu</a:t>
            </a:r>
            <a:endParaRPr lang="en-US" altLang="en-US" sz="2000" b="1" dirty="0" smtClean="0"/>
          </a:p>
          <a:p>
            <a:r>
              <a:rPr lang="en-US" altLang="en-US" sz="2400" dirty="0" smtClean="0"/>
              <a:t>Assistant Director: Andy Negri</a:t>
            </a:r>
          </a:p>
          <a:p>
            <a:r>
              <a:rPr lang="en-US" sz="2000" b="1" dirty="0"/>
              <a:t>anegri@essic.umd.edu</a:t>
            </a:r>
            <a:endParaRPr lang="en-US" altLang="en-US" sz="2000" b="1" dirty="0"/>
          </a:p>
          <a:p>
            <a:r>
              <a:rPr lang="en-US" altLang="en-US" sz="2400" dirty="0" smtClean="0"/>
              <a:t>Coordinator: Linda Carter </a:t>
            </a:r>
          </a:p>
          <a:p>
            <a:r>
              <a:rPr lang="en-US" sz="2000" b="1" dirty="0"/>
              <a:t>lcarter@essic.umd.edu</a:t>
            </a:r>
            <a:endParaRPr lang="en-US" altLang="en-US" sz="2000" b="1" dirty="0"/>
          </a:p>
          <a:p>
            <a:r>
              <a:rPr lang="en-US" altLang="en-US" sz="2400" dirty="0" smtClean="0"/>
              <a:t>Coordinator: Monica Gonsalves</a:t>
            </a:r>
          </a:p>
          <a:p>
            <a:r>
              <a:rPr lang="en-US" sz="2000" b="1" dirty="0"/>
              <a:t>rozarm02@essic.umd.edu</a:t>
            </a:r>
            <a:endParaRPr lang="en-US" altLang="en-US" sz="2000" b="1" dirty="0"/>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44AE785-D18F-41B7-8157-84BE1D7F6C08}" type="slidenum">
              <a:rPr lang="en-US" altLang="en-US">
                <a:solidFill>
                  <a:schemeClr val="tx2"/>
                </a:solidFill>
              </a:rPr>
              <a:pPr/>
              <a:t>4</a:t>
            </a:fld>
            <a:endParaRPr lang="en-US" altLang="en-US">
              <a:solidFill>
                <a:schemeClr val="tx2"/>
              </a:solidFill>
            </a:endParaRPr>
          </a:p>
        </p:txBody>
      </p:sp>
    </p:spTree>
    <p:extLst>
      <p:ext uri="{BB962C8B-B14F-4D97-AF65-F5344CB8AC3E}">
        <p14:creationId xmlns:p14="http://schemas.microsoft.com/office/powerpoint/2010/main" val="2555260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rPr>
              <a:t>Human Resources</a:t>
            </a:r>
            <a:endParaRPr lang="en-US" dirty="0"/>
          </a:p>
        </p:txBody>
      </p:sp>
      <p:sp>
        <p:nvSpPr>
          <p:cNvPr id="3" name="Content Placeholder 2"/>
          <p:cNvSpPr>
            <a:spLocks noGrp="1"/>
          </p:cNvSpPr>
          <p:nvPr>
            <p:ph idx="1"/>
          </p:nvPr>
        </p:nvSpPr>
        <p:spPr/>
        <p:txBody>
          <a:bodyPr/>
          <a:lstStyle/>
          <a:p>
            <a:pPr marL="0" lvl="1" indent="0" algn="ctr">
              <a:buClr>
                <a:schemeClr val="tx2"/>
              </a:buClr>
              <a:buNone/>
            </a:pPr>
            <a:r>
              <a:rPr lang="en-US" b="1" dirty="0" smtClean="0"/>
              <a:t>Main Contact: </a:t>
            </a:r>
            <a:r>
              <a:rPr lang="en-US" b="1" dirty="0"/>
              <a:t>Sonja Junek</a:t>
            </a:r>
          </a:p>
          <a:p>
            <a:r>
              <a:rPr lang="en-US" b="1" dirty="0" smtClean="0"/>
              <a:t>Faculty Affairs: </a:t>
            </a:r>
            <a:r>
              <a:rPr lang="en-US" sz="2800" dirty="0" smtClean="0"/>
              <a:t>APT process/Promotion/Title</a:t>
            </a:r>
          </a:p>
          <a:p>
            <a:r>
              <a:rPr lang="en-US" b="1" dirty="0"/>
              <a:t>Visa: </a:t>
            </a:r>
            <a:r>
              <a:rPr lang="en-US" sz="2800" dirty="0"/>
              <a:t>H1B; J1; F1; Amendment, extensions</a:t>
            </a:r>
          </a:p>
          <a:p>
            <a:r>
              <a:rPr lang="en-US" b="1" dirty="0" smtClean="0"/>
              <a:t>Appointment: </a:t>
            </a:r>
            <a:r>
              <a:rPr lang="en-US" sz="2800" dirty="0"/>
              <a:t>Offer </a:t>
            </a:r>
            <a:r>
              <a:rPr lang="en-US" sz="2800" dirty="0" smtClean="0"/>
              <a:t>letters; Annual contracts; Letters </a:t>
            </a:r>
            <a:r>
              <a:rPr lang="en-US" sz="2800" dirty="0"/>
              <a:t>of </a:t>
            </a:r>
            <a:r>
              <a:rPr lang="en-US" sz="2800" dirty="0" smtClean="0"/>
              <a:t>Employment; Problem Resolution </a:t>
            </a:r>
          </a:p>
          <a:p>
            <a:r>
              <a:rPr lang="en-US" b="1" dirty="0"/>
              <a:t>Benefits:</a:t>
            </a:r>
            <a:r>
              <a:rPr lang="en-US" sz="2800" b="1" dirty="0"/>
              <a:t> </a:t>
            </a:r>
            <a:r>
              <a:rPr lang="en-US" sz="2800" dirty="0"/>
              <a:t>Tuition Remission, Health, Retirement, Leave </a:t>
            </a:r>
            <a:r>
              <a:rPr lang="en-US" sz="2800" dirty="0" smtClean="0"/>
              <a:t>Policy</a:t>
            </a:r>
            <a:endParaRPr lang="en-US" sz="2800" dirty="0"/>
          </a:p>
          <a:p>
            <a:pPr marL="0" indent="0">
              <a:buNone/>
            </a:pPr>
            <a:endParaRPr lang="en-US" sz="2800" dirty="0"/>
          </a:p>
        </p:txBody>
      </p:sp>
      <p:sp>
        <p:nvSpPr>
          <p:cNvPr id="4" name="Footer Placeholder 3"/>
          <p:cNvSpPr>
            <a:spLocks noGrp="1"/>
          </p:cNvSpPr>
          <p:nvPr>
            <p:ph type="ftr" sz="quarter" idx="11"/>
          </p:nvPr>
        </p:nvSpPr>
        <p:spPr/>
        <p:txBody>
          <a:bodyPr/>
          <a:lstStyle/>
          <a:p>
            <a:pPr>
              <a:defRPr/>
            </a:pPr>
            <a:r>
              <a:rPr lang="en-US" smtClean="0"/>
              <a:t>ESSIC Business Office</a:t>
            </a:r>
            <a:endParaRPr lang="en-US"/>
          </a:p>
        </p:txBody>
      </p:sp>
      <p:sp>
        <p:nvSpPr>
          <p:cNvPr id="5" name="Slide Number Placeholder 4"/>
          <p:cNvSpPr>
            <a:spLocks noGrp="1"/>
          </p:cNvSpPr>
          <p:nvPr>
            <p:ph type="sldNum" sz="quarter" idx="12"/>
          </p:nvPr>
        </p:nvSpPr>
        <p:spPr/>
        <p:txBody>
          <a:bodyPr/>
          <a:lstStyle/>
          <a:p>
            <a:pPr>
              <a:defRPr/>
            </a:pPr>
            <a:fld id="{7A1E5191-0D77-48C5-BE7E-6130DB64C413}" type="slidenum">
              <a:rPr lang="en-US" smtClean="0"/>
              <a:pPr>
                <a:defRPr/>
              </a:pPr>
              <a:t>5</a:t>
            </a:fld>
            <a:endParaRPr lang="en-US"/>
          </a:p>
        </p:txBody>
      </p:sp>
    </p:spTree>
    <p:extLst>
      <p:ext uri="{BB962C8B-B14F-4D97-AF65-F5344CB8AC3E}">
        <p14:creationId xmlns:p14="http://schemas.microsoft.com/office/powerpoint/2010/main" val="316292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rPr>
              <a:t>Human Resources</a:t>
            </a:r>
            <a:endParaRPr lang="en-US" dirty="0"/>
          </a:p>
        </p:txBody>
      </p:sp>
      <p:sp>
        <p:nvSpPr>
          <p:cNvPr id="3" name="Content Placeholder 2"/>
          <p:cNvSpPr>
            <a:spLocks noGrp="1"/>
          </p:cNvSpPr>
          <p:nvPr>
            <p:ph idx="1"/>
          </p:nvPr>
        </p:nvSpPr>
        <p:spPr/>
        <p:txBody>
          <a:bodyPr/>
          <a:lstStyle/>
          <a:p>
            <a:pPr marL="0" indent="0" algn="ctr">
              <a:buNone/>
            </a:pPr>
            <a:endParaRPr lang="en-US" sz="2800" dirty="0" smtClean="0"/>
          </a:p>
          <a:p>
            <a:pPr marL="0" indent="0" algn="ctr">
              <a:buNone/>
            </a:pPr>
            <a:r>
              <a:rPr lang="en-US" sz="2800" b="1" dirty="0" smtClean="0"/>
              <a:t>EMPLOYMENT VISAS</a:t>
            </a:r>
          </a:p>
          <a:p>
            <a:pPr marL="0" indent="0" algn="ctr">
              <a:buNone/>
            </a:pPr>
            <a:endParaRPr lang="en-US" sz="2800" dirty="0" smtClean="0"/>
          </a:p>
          <a:p>
            <a:pPr marL="0" indent="0" algn="ctr">
              <a:buNone/>
            </a:pPr>
            <a:r>
              <a:rPr lang="en-US" sz="2800" dirty="0" smtClean="0"/>
              <a:t>Presentation by Connie Jesse Lira</a:t>
            </a:r>
          </a:p>
          <a:p>
            <a:pPr marL="0" indent="0" algn="ctr">
              <a:buNone/>
            </a:pPr>
            <a:endParaRPr lang="en-US" sz="2800" dirty="0"/>
          </a:p>
        </p:txBody>
      </p:sp>
      <p:sp>
        <p:nvSpPr>
          <p:cNvPr id="4" name="Footer Placeholder 3"/>
          <p:cNvSpPr>
            <a:spLocks noGrp="1"/>
          </p:cNvSpPr>
          <p:nvPr>
            <p:ph type="ftr" sz="quarter" idx="11"/>
          </p:nvPr>
        </p:nvSpPr>
        <p:spPr/>
        <p:txBody>
          <a:bodyPr/>
          <a:lstStyle/>
          <a:p>
            <a:pPr>
              <a:defRPr/>
            </a:pPr>
            <a:r>
              <a:rPr lang="en-US" smtClean="0"/>
              <a:t>ESSIC Business Office</a:t>
            </a:r>
            <a:endParaRPr lang="en-US"/>
          </a:p>
        </p:txBody>
      </p:sp>
      <p:sp>
        <p:nvSpPr>
          <p:cNvPr id="5" name="Slide Number Placeholder 4"/>
          <p:cNvSpPr>
            <a:spLocks noGrp="1"/>
          </p:cNvSpPr>
          <p:nvPr>
            <p:ph type="sldNum" sz="quarter" idx="12"/>
          </p:nvPr>
        </p:nvSpPr>
        <p:spPr/>
        <p:txBody>
          <a:bodyPr/>
          <a:lstStyle/>
          <a:p>
            <a:pPr>
              <a:defRPr/>
            </a:pPr>
            <a:fld id="{7A1E5191-0D77-48C5-BE7E-6130DB64C413}" type="slidenum">
              <a:rPr lang="en-US" smtClean="0"/>
              <a:pPr>
                <a:defRPr/>
              </a:pPr>
              <a:t>6</a:t>
            </a:fld>
            <a:endParaRPr lang="en-US"/>
          </a:p>
        </p:txBody>
      </p:sp>
    </p:spTree>
    <p:extLst>
      <p:ext uri="{BB962C8B-B14F-4D97-AF65-F5344CB8AC3E}">
        <p14:creationId xmlns:p14="http://schemas.microsoft.com/office/powerpoint/2010/main" val="1239758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 Visas</a:t>
            </a:r>
            <a:endParaRPr lang="en-US" dirty="0"/>
          </a:p>
        </p:txBody>
      </p:sp>
      <p:sp>
        <p:nvSpPr>
          <p:cNvPr id="3" name="Subtitle 2"/>
          <p:cNvSpPr>
            <a:spLocks noGrp="1"/>
          </p:cNvSpPr>
          <p:nvPr>
            <p:ph type="subTitle" idx="1"/>
          </p:nvPr>
        </p:nvSpPr>
        <p:spPr>
          <a:xfrm>
            <a:off x="1524000" y="3429000"/>
            <a:ext cx="6172200" cy="891710"/>
          </a:xfrm>
        </p:spPr>
        <p:txBody>
          <a:bodyPr>
            <a:normAutofit fontScale="85000" lnSpcReduction="20000"/>
          </a:bodyPr>
          <a:lstStyle/>
          <a:p>
            <a:r>
              <a:rPr lang="en-US" dirty="0" smtClean="0"/>
              <a:t>Connie Jesse Lira, Assistant Director</a:t>
            </a:r>
          </a:p>
          <a:p>
            <a:r>
              <a:rPr lang="en-US" dirty="0" smtClean="0"/>
              <a:t>International Student and Scholar Services</a:t>
            </a:r>
            <a:endParaRPr lang="en-US" dirty="0"/>
          </a:p>
        </p:txBody>
      </p:sp>
    </p:spTree>
    <p:extLst>
      <p:ext uri="{BB962C8B-B14F-4D97-AF65-F5344CB8AC3E}">
        <p14:creationId xmlns:p14="http://schemas.microsoft.com/office/powerpoint/2010/main" val="680382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Criteria in ISSS Decision Making</a:t>
            </a:r>
            <a:endParaRPr lang="en-US" dirty="0"/>
          </a:p>
        </p:txBody>
      </p:sp>
      <p:sp>
        <p:nvSpPr>
          <p:cNvPr id="2" name="Content Placeholder 1"/>
          <p:cNvSpPr>
            <a:spLocks noGrp="1"/>
          </p:cNvSpPr>
          <p:nvPr>
            <p:ph idx="1"/>
          </p:nvPr>
        </p:nvSpPr>
        <p:spPr/>
        <p:txBody>
          <a:bodyPr/>
          <a:lstStyle/>
          <a:p>
            <a:r>
              <a:rPr lang="en-US" dirty="0" smtClean="0"/>
              <a:t>Job Description/Activity</a:t>
            </a:r>
            <a:endParaRPr lang="en-US" dirty="0"/>
          </a:p>
          <a:p>
            <a:r>
              <a:rPr lang="en-US" dirty="0" smtClean="0"/>
              <a:t>Salary</a:t>
            </a:r>
          </a:p>
          <a:p>
            <a:r>
              <a:rPr lang="en-US" dirty="0" smtClean="0"/>
              <a:t>Title</a:t>
            </a:r>
          </a:p>
          <a:p>
            <a:r>
              <a:rPr lang="en-US" dirty="0" smtClean="0"/>
              <a:t>Credentials</a:t>
            </a:r>
          </a:p>
          <a:p>
            <a:r>
              <a:rPr lang="en-US" dirty="0" smtClean="0"/>
              <a:t>Length of activity </a:t>
            </a:r>
            <a:endParaRPr lang="en-US" dirty="0"/>
          </a:p>
          <a:p>
            <a:pPr marL="18288" indent="0">
              <a:buNone/>
            </a:pPr>
            <a:endParaRPr lang="en-US" dirty="0"/>
          </a:p>
        </p:txBody>
      </p:sp>
    </p:spTree>
    <p:extLst>
      <p:ext uri="{BB962C8B-B14F-4D97-AF65-F5344CB8AC3E}">
        <p14:creationId xmlns:p14="http://schemas.microsoft.com/office/powerpoint/2010/main" val="3184538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57200"/>
            <a:ext cx="7543800" cy="914400"/>
          </a:xfrm>
        </p:spPr>
        <p:txBody>
          <a:bodyPr>
            <a:normAutofit fontScale="90000"/>
          </a:bodyPr>
          <a:lstStyle/>
          <a:p>
            <a:pPr marL="0" indent="0"/>
            <a:r>
              <a:rPr lang="en-US" dirty="0" smtClean="0"/>
              <a:t>F-1 and J-1 Student Employment </a:t>
            </a:r>
          </a:p>
        </p:txBody>
      </p:sp>
      <p:sp>
        <p:nvSpPr>
          <p:cNvPr id="2" name="Content Placeholder 1"/>
          <p:cNvSpPr>
            <a:spLocks noGrp="1"/>
          </p:cNvSpPr>
          <p:nvPr>
            <p:ph idx="1"/>
          </p:nvPr>
        </p:nvSpPr>
        <p:spPr>
          <a:xfrm>
            <a:off x="685800" y="1524000"/>
            <a:ext cx="7924800" cy="4876799"/>
          </a:xfrm>
        </p:spPr>
        <p:txBody>
          <a:bodyPr>
            <a:normAutofit/>
          </a:bodyPr>
          <a:lstStyle/>
          <a:p>
            <a:pPr marL="0" indent="0">
              <a:buNone/>
            </a:pPr>
            <a:r>
              <a:rPr lang="en-US" dirty="0" smtClean="0"/>
              <a:t>F-1 and J-1 Student Employment </a:t>
            </a:r>
          </a:p>
          <a:p>
            <a:r>
              <a:rPr lang="en-US" dirty="0" smtClean="0"/>
              <a:t>F-1 Optional Practical Training – 12 months</a:t>
            </a:r>
          </a:p>
          <a:p>
            <a:r>
              <a:rPr lang="en-US" dirty="0" smtClean="0"/>
              <a:t>F-1 STEM OPT – additional 17 months</a:t>
            </a:r>
          </a:p>
          <a:p>
            <a:r>
              <a:rPr lang="en-US" dirty="0" smtClean="0"/>
              <a:t>J-1 Academic Training</a:t>
            </a:r>
          </a:p>
          <a:p>
            <a:endParaRPr lang="en-US" dirty="0" smtClean="0"/>
          </a:p>
          <a:p>
            <a:endParaRPr lang="en-US" dirty="0" smtClean="0"/>
          </a:p>
          <a:p>
            <a:pPr lvl="1"/>
            <a:endParaRPr lang="en-US" dirty="0"/>
          </a:p>
        </p:txBody>
      </p:sp>
    </p:spTree>
    <p:extLst>
      <p:ext uri="{BB962C8B-B14F-4D97-AF65-F5344CB8AC3E}">
        <p14:creationId xmlns:p14="http://schemas.microsoft.com/office/powerpoint/2010/main" val="1634222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UNIDAYS">
  <a:themeElements>
    <a:clrScheme name="Custom 9">
      <a:dk1>
        <a:srgbClr val="000000"/>
      </a:dk1>
      <a:lt1>
        <a:srgbClr val="FFCC66"/>
      </a:lt1>
      <a:dk2>
        <a:srgbClr val="996633"/>
      </a:dk2>
      <a:lt2>
        <a:srgbClr val="CC6600"/>
      </a:lt2>
      <a:accent1>
        <a:srgbClr val="FF9933"/>
      </a:accent1>
      <a:accent2>
        <a:srgbClr val="FF5050"/>
      </a:accent2>
      <a:accent3>
        <a:srgbClr val="FFE2B8"/>
      </a:accent3>
      <a:accent4>
        <a:srgbClr val="000000"/>
      </a:accent4>
      <a:accent5>
        <a:srgbClr val="FFCAAD"/>
      </a:accent5>
      <a:accent6>
        <a:srgbClr val="E74848"/>
      </a:accent6>
      <a:hlink>
        <a:srgbClr val="997200"/>
      </a:hlink>
      <a:folHlink>
        <a:srgbClr val="CCCCCC"/>
      </a:folHlink>
    </a:clrScheme>
    <a:fontScheme name="SUNIDAY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NIDAYS 1">
        <a:dk1>
          <a:srgbClr val="000000"/>
        </a:dk1>
        <a:lt1>
          <a:srgbClr val="FFCC66"/>
        </a:lt1>
        <a:dk2>
          <a:srgbClr val="996633"/>
        </a:dk2>
        <a:lt2>
          <a:srgbClr val="CC6600"/>
        </a:lt2>
        <a:accent1>
          <a:srgbClr val="FF9933"/>
        </a:accent1>
        <a:accent2>
          <a:srgbClr val="FF5050"/>
        </a:accent2>
        <a:accent3>
          <a:srgbClr val="FFE2B8"/>
        </a:accent3>
        <a:accent4>
          <a:srgbClr val="000000"/>
        </a:accent4>
        <a:accent5>
          <a:srgbClr val="FFCAAD"/>
        </a:accent5>
        <a:accent6>
          <a:srgbClr val="E74848"/>
        </a:accent6>
        <a:hlink>
          <a:srgbClr val="CC9900"/>
        </a:hlink>
        <a:folHlink>
          <a:srgbClr val="CCCCCC"/>
        </a:folHlink>
      </a:clrScheme>
      <a:clrMap bg1="lt1" tx1="dk1" bg2="lt2" tx2="dk2" accent1="accent1" accent2="accent2" accent3="accent3" accent4="accent4" accent5="accent5" accent6="accent6" hlink="hlink" folHlink="folHlink"/>
    </a:extraClrScheme>
    <a:extraClrScheme>
      <a:clrScheme name="SUNIDAYS 2">
        <a:dk1>
          <a:srgbClr val="000000"/>
        </a:dk1>
        <a:lt1>
          <a:srgbClr val="FFFFCC"/>
        </a:lt1>
        <a:dk2>
          <a:srgbClr val="996633"/>
        </a:dk2>
        <a:lt2>
          <a:srgbClr val="CC9900"/>
        </a:lt2>
        <a:accent1>
          <a:srgbClr val="FF9933"/>
        </a:accent1>
        <a:accent2>
          <a:srgbClr val="FF5050"/>
        </a:accent2>
        <a:accent3>
          <a:srgbClr val="FFFFE2"/>
        </a:accent3>
        <a:accent4>
          <a:srgbClr val="000000"/>
        </a:accent4>
        <a:accent5>
          <a:srgbClr val="FFCAAD"/>
        </a:accent5>
        <a:accent6>
          <a:srgbClr val="E74848"/>
        </a:accent6>
        <a:hlink>
          <a:srgbClr val="FFCC66"/>
        </a:hlink>
        <a:folHlink>
          <a:srgbClr val="FFFFFF"/>
        </a:folHlink>
      </a:clrScheme>
      <a:clrMap bg1="lt1" tx1="dk1" bg2="lt2" tx2="dk2" accent1="accent1" accent2="accent2" accent3="accent3" accent4="accent4" accent5="accent5" accent6="accent6" hlink="hlink" folHlink="folHlink"/>
    </a:extraClrScheme>
    <a:extraClrScheme>
      <a:clrScheme name="SUNIDAYS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CBCBCB"/>
        </a:hlink>
        <a:folHlink>
          <a:srgbClr val="FFFFFF"/>
        </a:folHlink>
      </a:clrScheme>
      <a:clrMap bg1="lt1" tx1="dk1" bg2="lt2" tx2="dk2" accent1="accent1" accent2="accent2" accent3="accent3" accent4="accent4" accent5="accent5" accent6="accent6" hlink="hlink" folHlink="folHlink"/>
    </a:extraClrScheme>
    <a:extraClrScheme>
      <a:clrScheme name="SUNIDAYS 4">
        <a:dk1>
          <a:srgbClr val="000000"/>
        </a:dk1>
        <a:lt1>
          <a:srgbClr val="F8F8F8"/>
        </a:lt1>
        <a:dk2>
          <a:srgbClr val="006600"/>
        </a:dk2>
        <a:lt2>
          <a:srgbClr val="FFCC00"/>
        </a:lt2>
        <a:accent1>
          <a:srgbClr val="9999FF"/>
        </a:accent1>
        <a:accent2>
          <a:srgbClr val="6600CC"/>
        </a:accent2>
        <a:accent3>
          <a:srgbClr val="AAB8AA"/>
        </a:accent3>
        <a:accent4>
          <a:srgbClr val="D4D4D4"/>
        </a:accent4>
        <a:accent5>
          <a:srgbClr val="CACAFF"/>
        </a:accent5>
        <a:accent6>
          <a:srgbClr val="5C00B9"/>
        </a:accent6>
        <a:hlink>
          <a:srgbClr val="009966"/>
        </a:hlink>
        <a:folHlink>
          <a:srgbClr val="003300"/>
        </a:folHlink>
      </a:clrScheme>
      <a:clrMap bg1="dk2" tx1="lt1" bg2="dk1" tx2="lt2" accent1="accent1" accent2="accent2" accent3="accent3" accent4="accent4" accent5="accent5" accent6="accent6" hlink="hlink" folHlink="folHlink"/>
    </a:extraClrScheme>
    <a:extraClrScheme>
      <a:clrScheme name="SUNIDAYS 5">
        <a:dk1>
          <a:srgbClr val="000000"/>
        </a:dk1>
        <a:lt1>
          <a:srgbClr val="F8F8F8"/>
        </a:lt1>
        <a:dk2>
          <a:srgbClr val="990099"/>
        </a:dk2>
        <a:lt2>
          <a:srgbClr val="FFCC00"/>
        </a:lt2>
        <a:accent1>
          <a:srgbClr val="9999FF"/>
        </a:accent1>
        <a:accent2>
          <a:srgbClr val="6600CC"/>
        </a:accent2>
        <a:accent3>
          <a:srgbClr val="CAAACA"/>
        </a:accent3>
        <a:accent4>
          <a:srgbClr val="D4D4D4"/>
        </a:accent4>
        <a:accent5>
          <a:srgbClr val="CACAFF"/>
        </a:accent5>
        <a:accent6>
          <a:srgbClr val="5C00B9"/>
        </a:accent6>
        <a:hlink>
          <a:srgbClr val="CC00CC"/>
        </a:hlink>
        <a:folHlink>
          <a:srgbClr val="660066"/>
        </a:folHlink>
      </a:clrScheme>
      <a:clrMap bg1="dk2" tx1="lt1" bg2="dk1" tx2="lt2" accent1="accent1" accent2="accent2" accent3="accent3" accent4="accent4" accent5="accent5" accent6="accent6" hlink="hlink" folHlink="folHlink"/>
    </a:extraClrScheme>
    <a:extraClrScheme>
      <a:clrScheme name="SUNIDAYS 6">
        <a:dk1>
          <a:srgbClr val="000000"/>
        </a:dk1>
        <a:lt1>
          <a:srgbClr val="F8F8F8"/>
        </a:lt1>
        <a:dk2>
          <a:srgbClr val="0000FF"/>
        </a:dk2>
        <a:lt2>
          <a:srgbClr val="FFCC00"/>
        </a:lt2>
        <a:accent1>
          <a:srgbClr val="0099FF"/>
        </a:accent1>
        <a:accent2>
          <a:srgbClr val="CC00CC"/>
        </a:accent2>
        <a:accent3>
          <a:srgbClr val="AAAAFF"/>
        </a:accent3>
        <a:accent4>
          <a:srgbClr val="D4D4D4"/>
        </a:accent4>
        <a:accent5>
          <a:srgbClr val="AACAFF"/>
        </a:accent5>
        <a:accent6>
          <a:srgbClr val="B900B9"/>
        </a:accent6>
        <a:hlink>
          <a:srgbClr val="3333CC"/>
        </a:hlink>
        <a:folHlink>
          <a:srgbClr val="000066"/>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3693</TotalTime>
  <Words>1191</Words>
  <Application>Microsoft Office PowerPoint</Application>
  <PresentationFormat>On-screen Show (4:3)</PresentationFormat>
  <Paragraphs>236</Paragraphs>
  <Slides>26</Slides>
  <Notes>9</Notes>
  <HiddenSlides>0</HiddenSlides>
  <MMClips>0</MMClips>
  <ScaleCrop>false</ScaleCrop>
  <HeadingPairs>
    <vt:vector size="4" baseType="variant">
      <vt:variant>
        <vt:lpstr>Theme</vt:lpstr>
      </vt:variant>
      <vt:variant>
        <vt:i4>8</vt:i4>
      </vt:variant>
      <vt:variant>
        <vt:lpstr>Slide Titles</vt:lpstr>
      </vt:variant>
      <vt:variant>
        <vt:i4>26</vt:i4>
      </vt:variant>
    </vt:vector>
  </HeadingPairs>
  <TitlesOfParts>
    <vt:vector size="34" baseType="lpstr">
      <vt:lpstr>SUNIDAYS</vt:lpstr>
      <vt:lpstr>Office Theme</vt:lpstr>
      <vt:lpstr>1_Office Theme</vt:lpstr>
      <vt:lpstr>2_Office Theme</vt:lpstr>
      <vt:lpstr>3_Office Theme</vt:lpstr>
      <vt:lpstr>4_Office Theme</vt:lpstr>
      <vt:lpstr>5_Office Theme</vt:lpstr>
      <vt:lpstr>6_Office Theme</vt:lpstr>
      <vt:lpstr>ESSIC Administrative, Financial and Technical Structure</vt:lpstr>
      <vt:lpstr>ESSIC Administrative, Financial and Technical Structure </vt:lpstr>
      <vt:lpstr>ESSIC BUSINESS OFFICE</vt:lpstr>
      <vt:lpstr>HUMAN RESOURCES</vt:lpstr>
      <vt:lpstr>Human Resources</vt:lpstr>
      <vt:lpstr>Human Resources</vt:lpstr>
      <vt:lpstr>Employment Visas</vt:lpstr>
      <vt:lpstr>Criteria in ISSS Decision Making</vt:lpstr>
      <vt:lpstr>F-1 and J-1 Student Employment </vt:lpstr>
      <vt:lpstr>Employment Visas</vt:lpstr>
      <vt:lpstr>B-1/B-2 Visitor</vt:lpstr>
      <vt:lpstr>Latest Immigration Issues</vt:lpstr>
      <vt:lpstr>Questions?</vt:lpstr>
      <vt:lpstr>PROPOSAL SUBMISSION</vt:lpstr>
      <vt:lpstr>Proposal Submission</vt:lpstr>
      <vt:lpstr>Proposal Submission Timeline, requirements</vt:lpstr>
      <vt:lpstr>AWARD MANAGEMENT</vt:lpstr>
      <vt:lpstr>Award Management</vt:lpstr>
      <vt:lpstr>ADMIN &amp; ACCOUNTING SUPPORT</vt:lpstr>
      <vt:lpstr>NEW TRAVEL PROCESSES</vt:lpstr>
      <vt:lpstr>New Travel Processes</vt:lpstr>
      <vt:lpstr>BA CENTRAL</vt:lpstr>
      <vt:lpstr>PowerPoint Presentation</vt:lpstr>
      <vt:lpstr>PowerPoint Presentation</vt:lpstr>
      <vt:lpstr>PowerPoint Presentation</vt:lpstr>
      <vt:lpstr>Q&amp;A</vt:lpstr>
    </vt:vector>
  </TitlesOfParts>
  <Company>University of Maryland / ESSIC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AT ESSIC/UMCP</dc:title>
  <dc:creator>Jean La Fonta</dc:creator>
  <cp:lastModifiedBy>Jean LaFonta</cp:lastModifiedBy>
  <cp:revision>112</cp:revision>
  <cp:lastPrinted>2015-09-29T15:47:31Z</cp:lastPrinted>
  <dcterms:created xsi:type="dcterms:W3CDTF">2010-04-28T18:48:27Z</dcterms:created>
  <dcterms:modified xsi:type="dcterms:W3CDTF">2015-09-30T16:07:45Z</dcterms:modified>
</cp:coreProperties>
</file>